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9"/>
  </p:notesMasterIdLst>
  <p:sldIdLst>
    <p:sldId id="276" r:id="rId5"/>
    <p:sldId id="275" r:id="rId6"/>
    <p:sldId id="259" r:id="rId7"/>
    <p:sldId id="274" r:id="rId8"/>
  </p:sldIdLst>
  <p:sldSz cx="18288000" cy="10287000"/>
  <p:notesSz cx="6858000" cy="9144000"/>
  <p:embeddedFontLst>
    <p:embeddedFont>
      <p:font typeface="Barlow Condensed Bold" panose="00000806000000000000" pitchFamily="2" charset="0"/>
      <p:regular r:id="rId10"/>
      <p:bold r:id="rId11"/>
    </p:embeddedFont>
    <p:embeddedFont>
      <p:font typeface="Canva Sans" panose="020B0604020202020204" charset="0"/>
      <p:regular r:id="rId12"/>
    </p:embeddedFont>
    <p:embeddedFont>
      <p:font typeface="Canva Sans Bold" panose="020B0604020202020204" charset="0"/>
      <p:regular r:id="rId13"/>
    </p:embeddedFont>
    <p:embeddedFont>
      <p:font typeface="Century Gothic" panose="020B0502020202020204" pitchFamily="34" charset="0"/>
      <p:regular r:id="rId14"/>
      <p:bold r:id="rId15"/>
      <p:italic r:id="rId16"/>
      <p:boldItalic r:id="rId17"/>
    </p:embeddedFont>
    <p:embeddedFont>
      <p:font typeface="Feeling Passionate" panose="020B0604020202020204" charset="0"/>
      <p:regular r:id="rId18"/>
    </p:embeddedFont>
    <p:embeddedFont>
      <p:font typeface="League Spartan" panose="020B0604020202020204" charset="0"/>
      <p:regular r:id="rId19"/>
    </p:embeddedFont>
    <p:embeddedFont>
      <p:font typeface="Playfair Display Heavy" panose="020B0604020202020204" charset="0"/>
      <p:regular r:id="rId20"/>
    </p:embeddedFont>
    <p:embeddedFont>
      <p:font typeface="TAN Nimbus" charset="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39B54A"/>
    <a:srgbClr val="FFB531"/>
    <a:srgbClr val="A0036C"/>
    <a:srgbClr val="006C64"/>
    <a:srgbClr val="DDB666"/>
    <a:srgbClr val="38B6FF"/>
    <a:srgbClr val="FFFFFF"/>
    <a:srgbClr val="F1E0C2"/>
    <a:srgbClr val="A003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9640D91-6E67-49AD-B4A4-F1D78D9E81AE}" v="275" dt="2026-09-15T10:44:59.427"/>
    <p1510:client id="{DCED2A0A-E57B-31C6-E51C-AB378D37DA28}" v="17" dt="2026-09-15T12:06:33.77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50" d="100"/>
          <a:sy n="50" d="100"/>
        </p:scale>
        <p:origin x="260" y="-48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4.fntdata"/><Relationship Id="rId18" Type="http://schemas.openxmlformats.org/officeDocument/2006/relationships/font" Target="fonts/font9.fntdata"/><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font" Target="fonts/font12.fntdata"/><Relationship Id="rId7" Type="http://schemas.openxmlformats.org/officeDocument/2006/relationships/slide" Target="slides/slide3.xml"/><Relationship Id="rId12" Type="http://schemas.openxmlformats.org/officeDocument/2006/relationships/font" Target="fonts/font3.fntdata"/><Relationship Id="rId17" Type="http://schemas.openxmlformats.org/officeDocument/2006/relationships/font" Target="fonts/font8.fntdata"/><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font" Target="fonts/font7.fntdata"/><Relationship Id="rId20" Type="http://schemas.openxmlformats.org/officeDocument/2006/relationships/font" Target="fonts/font11.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2.fntdata"/><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font" Target="fonts/font6.fntdata"/><Relationship Id="rId23" Type="http://schemas.openxmlformats.org/officeDocument/2006/relationships/viewProps" Target="viewProps.xml"/><Relationship Id="rId10" Type="http://schemas.openxmlformats.org/officeDocument/2006/relationships/font" Target="fonts/font1.fntdata"/><Relationship Id="rId19" Type="http://schemas.openxmlformats.org/officeDocument/2006/relationships/font" Target="fonts/font10.fntdata"/><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font" Target="fonts/font5.fntdata"/><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 Webley" userId="76c9a64d-15bc-4bad-91f5-dc8bb5d2b598" providerId="ADAL" clId="{D69E2329-A523-4D9B-83D2-EB0DD8ED5323}"/>
    <pc:docChg chg="undo custSel modSld">
      <pc:chgData name="Meg Webley" userId="76c9a64d-15bc-4bad-91f5-dc8bb5d2b598" providerId="ADAL" clId="{D69E2329-A523-4D9B-83D2-EB0DD8ED5323}" dt="2026-09-15T10:48:10.928" v="345" actId="1076"/>
      <pc:docMkLst>
        <pc:docMk/>
      </pc:docMkLst>
      <pc:sldChg chg="addSp delSp modSp mod">
        <pc:chgData name="Meg Webley" userId="76c9a64d-15bc-4bad-91f5-dc8bb5d2b598" providerId="ADAL" clId="{D69E2329-A523-4D9B-83D2-EB0DD8ED5323}" dt="2026-09-15T10:43:18.839" v="311" actId="1076"/>
        <pc:sldMkLst>
          <pc:docMk/>
          <pc:sldMk cId="1679103276" sldId="259"/>
        </pc:sldMkLst>
        <pc:spChg chg="mod">
          <ac:chgData name="Meg Webley" userId="76c9a64d-15bc-4bad-91f5-dc8bb5d2b598" providerId="ADAL" clId="{D69E2329-A523-4D9B-83D2-EB0DD8ED5323}" dt="2026-09-15T10:39:40.693" v="252" actId="1076"/>
          <ac:spMkLst>
            <pc:docMk/>
            <pc:sldMk cId="1679103276" sldId="259"/>
            <ac:spMk id="8" creationId="{00000000-0000-0000-0000-000000000000}"/>
          </ac:spMkLst>
        </pc:spChg>
        <pc:spChg chg="mod">
          <ac:chgData name="Meg Webley" userId="76c9a64d-15bc-4bad-91f5-dc8bb5d2b598" providerId="ADAL" clId="{D69E2329-A523-4D9B-83D2-EB0DD8ED5323}" dt="2026-09-15T10:42:35.823" v="297" actId="14100"/>
          <ac:spMkLst>
            <pc:docMk/>
            <pc:sldMk cId="1679103276" sldId="259"/>
            <ac:spMk id="13" creationId="{00000000-0000-0000-0000-000000000000}"/>
          </ac:spMkLst>
        </pc:spChg>
        <pc:spChg chg="mod">
          <ac:chgData name="Meg Webley" userId="76c9a64d-15bc-4bad-91f5-dc8bb5d2b598" providerId="ADAL" clId="{D69E2329-A523-4D9B-83D2-EB0DD8ED5323}" dt="2026-09-15T10:42:28.045" v="294" actId="1076"/>
          <ac:spMkLst>
            <pc:docMk/>
            <pc:sldMk cId="1679103276" sldId="259"/>
            <ac:spMk id="14" creationId="{00000000-0000-0000-0000-000000000000}"/>
          </ac:spMkLst>
        </pc:spChg>
        <pc:spChg chg="mod">
          <ac:chgData name="Meg Webley" userId="76c9a64d-15bc-4bad-91f5-dc8bb5d2b598" providerId="ADAL" clId="{D69E2329-A523-4D9B-83D2-EB0DD8ED5323}" dt="2026-09-15T10:38:33.511" v="224" actId="1076"/>
          <ac:spMkLst>
            <pc:docMk/>
            <pc:sldMk cId="1679103276" sldId="259"/>
            <ac:spMk id="32" creationId="{E09004B5-D3B6-F9EF-C1BC-3CB0CFEBA6A0}"/>
          </ac:spMkLst>
        </pc:spChg>
        <pc:spChg chg="mod">
          <ac:chgData name="Meg Webley" userId="76c9a64d-15bc-4bad-91f5-dc8bb5d2b598" providerId="ADAL" clId="{D69E2329-A523-4D9B-83D2-EB0DD8ED5323}" dt="2026-09-15T10:34:28.191" v="169" actId="1076"/>
          <ac:spMkLst>
            <pc:docMk/>
            <pc:sldMk cId="1679103276" sldId="259"/>
            <ac:spMk id="66" creationId="{00000000-0000-0000-0000-000000000000}"/>
          </ac:spMkLst>
        </pc:spChg>
        <pc:spChg chg="mod">
          <ac:chgData name="Meg Webley" userId="76c9a64d-15bc-4bad-91f5-dc8bb5d2b598" providerId="ADAL" clId="{D69E2329-A523-4D9B-83D2-EB0DD8ED5323}" dt="2026-09-15T10:39:23.638" v="246" actId="1076"/>
          <ac:spMkLst>
            <pc:docMk/>
            <pc:sldMk cId="1679103276" sldId="259"/>
            <ac:spMk id="67" creationId="{2DC64475-2AC2-F817-5946-303750FB3209}"/>
          </ac:spMkLst>
        </pc:spChg>
        <pc:spChg chg="mod">
          <ac:chgData name="Meg Webley" userId="76c9a64d-15bc-4bad-91f5-dc8bb5d2b598" providerId="ADAL" clId="{D69E2329-A523-4D9B-83D2-EB0DD8ED5323}" dt="2026-09-15T10:38:30.108" v="222" actId="1076"/>
          <ac:spMkLst>
            <pc:docMk/>
            <pc:sldMk cId="1679103276" sldId="259"/>
            <ac:spMk id="111" creationId="{77D635BE-33F7-748B-7698-EEF365A21364}"/>
          </ac:spMkLst>
        </pc:spChg>
        <pc:spChg chg="mod">
          <ac:chgData name="Meg Webley" userId="76c9a64d-15bc-4bad-91f5-dc8bb5d2b598" providerId="ADAL" clId="{D69E2329-A523-4D9B-83D2-EB0DD8ED5323}" dt="2026-09-15T10:41:07.722" v="268"/>
          <ac:spMkLst>
            <pc:docMk/>
            <pc:sldMk cId="1679103276" sldId="259"/>
            <ac:spMk id="115" creationId="{A5900C77-1DD6-CC50-35C5-B91118E641B6}"/>
          </ac:spMkLst>
        </pc:spChg>
        <pc:spChg chg="mod">
          <ac:chgData name="Meg Webley" userId="76c9a64d-15bc-4bad-91f5-dc8bb5d2b598" providerId="ADAL" clId="{D69E2329-A523-4D9B-83D2-EB0DD8ED5323}" dt="2026-09-15T10:43:16.630" v="310" actId="1076"/>
          <ac:spMkLst>
            <pc:docMk/>
            <pc:sldMk cId="1679103276" sldId="259"/>
            <ac:spMk id="123" creationId="{618E5F8B-5809-8CDB-D1DB-00C6FC3F5156}"/>
          </ac:spMkLst>
        </pc:spChg>
        <pc:spChg chg="mod">
          <ac:chgData name="Meg Webley" userId="76c9a64d-15bc-4bad-91f5-dc8bb5d2b598" providerId="ADAL" clId="{D69E2329-A523-4D9B-83D2-EB0DD8ED5323}" dt="2026-09-15T10:41:07.722" v="268"/>
          <ac:spMkLst>
            <pc:docMk/>
            <pc:sldMk cId="1679103276" sldId="259"/>
            <ac:spMk id="124" creationId="{9CD9EB86-6D68-6716-2BE5-CB18D05393F1}"/>
          </ac:spMkLst>
        </pc:spChg>
        <pc:spChg chg="mod">
          <ac:chgData name="Meg Webley" userId="76c9a64d-15bc-4bad-91f5-dc8bb5d2b598" providerId="ADAL" clId="{D69E2329-A523-4D9B-83D2-EB0DD8ED5323}" dt="2026-09-15T10:41:07.722" v="268"/>
          <ac:spMkLst>
            <pc:docMk/>
            <pc:sldMk cId="1679103276" sldId="259"/>
            <ac:spMk id="125" creationId="{BB01A028-D5E4-2C24-1DBE-E542A7FA31EB}"/>
          </ac:spMkLst>
        </pc:spChg>
        <pc:spChg chg="mod">
          <ac:chgData name="Meg Webley" userId="76c9a64d-15bc-4bad-91f5-dc8bb5d2b598" providerId="ADAL" clId="{D69E2329-A523-4D9B-83D2-EB0DD8ED5323}" dt="2026-09-15T10:41:07.722" v="268"/>
          <ac:spMkLst>
            <pc:docMk/>
            <pc:sldMk cId="1679103276" sldId="259"/>
            <ac:spMk id="126" creationId="{F708B738-43BE-6E2E-E0F9-3A3EF2D23119}"/>
          </ac:spMkLst>
        </pc:spChg>
        <pc:spChg chg="add mod">
          <ac:chgData name="Meg Webley" userId="76c9a64d-15bc-4bad-91f5-dc8bb5d2b598" providerId="ADAL" clId="{D69E2329-A523-4D9B-83D2-EB0DD8ED5323}" dt="2026-09-15T10:41:35.987" v="271" actId="1076"/>
          <ac:spMkLst>
            <pc:docMk/>
            <pc:sldMk cId="1679103276" sldId="259"/>
            <ac:spMk id="129" creationId="{690C1961-1B1F-C15C-1EEE-B0C59E72350B}"/>
          </ac:spMkLst>
        </pc:spChg>
        <pc:spChg chg="mod">
          <ac:chgData name="Meg Webley" userId="76c9a64d-15bc-4bad-91f5-dc8bb5d2b598" providerId="ADAL" clId="{D69E2329-A523-4D9B-83D2-EB0DD8ED5323}" dt="2026-09-15T10:43:07.890" v="305"/>
          <ac:spMkLst>
            <pc:docMk/>
            <pc:sldMk cId="1679103276" sldId="259"/>
            <ac:spMk id="150" creationId="{FB17E3E2-0824-DEAF-0344-8496F55FECC9}"/>
          </ac:spMkLst>
        </pc:spChg>
        <pc:spChg chg="mod">
          <ac:chgData name="Meg Webley" userId="76c9a64d-15bc-4bad-91f5-dc8bb5d2b598" providerId="ADAL" clId="{D69E2329-A523-4D9B-83D2-EB0DD8ED5323}" dt="2026-09-15T10:43:07.890" v="305"/>
          <ac:spMkLst>
            <pc:docMk/>
            <pc:sldMk cId="1679103276" sldId="259"/>
            <ac:spMk id="151" creationId="{A90FEEE7-74B4-6A72-34C9-54BD5C8CF97F}"/>
          </ac:spMkLst>
        </pc:spChg>
        <pc:spChg chg="mod">
          <ac:chgData name="Meg Webley" userId="76c9a64d-15bc-4bad-91f5-dc8bb5d2b598" providerId="ADAL" clId="{D69E2329-A523-4D9B-83D2-EB0DD8ED5323}" dt="2026-09-15T10:43:07.890" v="305"/>
          <ac:spMkLst>
            <pc:docMk/>
            <pc:sldMk cId="1679103276" sldId="259"/>
            <ac:spMk id="152" creationId="{DD9EBB4E-6040-32B1-1E6E-8FE99DFA9DFF}"/>
          </ac:spMkLst>
        </pc:spChg>
        <pc:grpChg chg="mod">
          <ac:chgData name="Meg Webley" userId="76c9a64d-15bc-4bad-91f5-dc8bb5d2b598" providerId="ADAL" clId="{D69E2329-A523-4D9B-83D2-EB0DD8ED5323}" dt="2026-09-15T10:38:57.500" v="235" actId="1076"/>
          <ac:grpSpMkLst>
            <pc:docMk/>
            <pc:sldMk cId="1679103276" sldId="259"/>
            <ac:grpSpMk id="9" creationId="{1DF85623-9B65-E4DB-9499-6F3EF8B79874}"/>
          </ac:grpSpMkLst>
        </pc:grpChg>
        <pc:grpChg chg="mod">
          <ac:chgData name="Meg Webley" userId="76c9a64d-15bc-4bad-91f5-dc8bb5d2b598" providerId="ADAL" clId="{D69E2329-A523-4D9B-83D2-EB0DD8ED5323}" dt="2026-09-15T10:39:13.543" v="242" actId="1076"/>
          <ac:grpSpMkLst>
            <pc:docMk/>
            <pc:sldMk cId="1679103276" sldId="259"/>
            <ac:grpSpMk id="11" creationId="{EB82CB77-F897-64E9-E907-42B117629FC3}"/>
          </ac:grpSpMkLst>
        </pc:grpChg>
        <pc:grpChg chg="mod">
          <ac:chgData name="Meg Webley" userId="76c9a64d-15bc-4bad-91f5-dc8bb5d2b598" providerId="ADAL" clId="{D69E2329-A523-4D9B-83D2-EB0DD8ED5323}" dt="2026-09-15T10:38:53.054" v="233" actId="1076"/>
          <ac:grpSpMkLst>
            <pc:docMk/>
            <pc:sldMk cId="1679103276" sldId="259"/>
            <ac:grpSpMk id="20" creationId="{D3140FE9-0C4E-569B-3F12-56F6C38129BE}"/>
          </ac:grpSpMkLst>
        </pc:grpChg>
        <pc:grpChg chg="mod">
          <ac:chgData name="Meg Webley" userId="76c9a64d-15bc-4bad-91f5-dc8bb5d2b598" providerId="ADAL" clId="{D69E2329-A523-4D9B-83D2-EB0DD8ED5323}" dt="2026-09-15T10:39:26.144" v="247" actId="1076"/>
          <ac:grpSpMkLst>
            <pc:docMk/>
            <pc:sldMk cId="1679103276" sldId="259"/>
            <ac:grpSpMk id="24" creationId="{5860F22A-E470-2D2F-737D-D076144564DC}"/>
          </ac:grpSpMkLst>
        </pc:grpChg>
        <pc:grpChg chg="mod">
          <ac:chgData name="Meg Webley" userId="76c9a64d-15bc-4bad-91f5-dc8bb5d2b598" providerId="ADAL" clId="{D69E2329-A523-4D9B-83D2-EB0DD8ED5323}" dt="2026-09-15T10:39:27.752" v="248" actId="1076"/>
          <ac:grpSpMkLst>
            <pc:docMk/>
            <pc:sldMk cId="1679103276" sldId="259"/>
            <ac:grpSpMk id="30" creationId="{001536CD-6602-1C4B-8692-3E864532BF87}"/>
          </ac:grpSpMkLst>
        </pc:grpChg>
        <pc:grpChg chg="mod">
          <ac:chgData name="Meg Webley" userId="76c9a64d-15bc-4bad-91f5-dc8bb5d2b598" providerId="ADAL" clId="{D69E2329-A523-4D9B-83D2-EB0DD8ED5323}" dt="2026-09-15T10:38:42.896" v="229" actId="1076"/>
          <ac:grpSpMkLst>
            <pc:docMk/>
            <pc:sldMk cId="1679103276" sldId="259"/>
            <ac:grpSpMk id="38" creationId="{FBFE1733-4EAD-844C-E7D3-43F78DAA1374}"/>
          </ac:grpSpMkLst>
        </pc:grpChg>
        <pc:grpChg chg="mod">
          <ac:chgData name="Meg Webley" userId="76c9a64d-15bc-4bad-91f5-dc8bb5d2b598" providerId="ADAL" clId="{D69E2329-A523-4D9B-83D2-EB0DD8ED5323}" dt="2026-09-15T10:39:21.357" v="245" actId="1076"/>
          <ac:grpSpMkLst>
            <pc:docMk/>
            <pc:sldMk cId="1679103276" sldId="259"/>
            <ac:grpSpMk id="39" creationId="{00000000-0000-0000-0000-000000000000}"/>
          </ac:grpSpMkLst>
        </pc:grpChg>
        <pc:grpChg chg="mod">
          <ac:chgData name="Meg Webley" userId="76c9a64d-15bc-4bad-91f5-dc8bb5d2b598" providerId="ADAL" clId="{D69E2329-A523-4D9B-83D2-EB0DD8ED5323}" dt="2026-09-15T10:38:32.240" v="223" actId="1076"/>
          <ac:grpSpMkLst>
            <pc:docMk/>
            <pc:sldMk cId="1679103276" sldId="259"/>
            <ac:grpSpMk id="45" creationId="{BBDA3BFA-2168-36E6-1C59-FBD6B2F1B36A}"/>
          </ac:grpSpMkLst>
        </pc:grpChg>
        <pc:grpChg chg="add mod">
          <ac:chgData name="Meg Webley" userId="76c9a64d-15bc-4bad-91f5-dc8bb5d2b598" providerId="ADAL" clId="{D69E2329-A523-4D9B-83D2-EB0DD8ED5323}" dt="2026-09-15T10:41:11.184" v="269" actId="1076"/>
          <ac:grpSpMkLst>
            <pc:docMk/>
            <pc:sldMk cId="1679103276" sldId="259"/>
            <ac:grpSpMk id="50" creationId="{A7D93315-B441-859C-31D2-1B52E77FF492}"/>
          </ac:grpSpMkLst>
        </pc:grpChg>
        <pc:grpChg chg="del">
          <ac:chgData name="Meg Webley" userId="76c9a64d-15bc-4bad-91f5-dc8bb5d2b598" providerId="ADAL" clId="{D69E2329-A523-4D9B-83D2-EB0DD8ED5323}" dt="2026-09-15T10:34:09.187" v="165" actId="478"/>
          <ac:grpSpMkLst>
            <pc:docMk/>
            <pc:sldMk cId="1679103276" sldId="259"/>
            <ac:grpSpMk id="59" creationId="{A75D31AC-3B4E-57BF-FB57-F5766AA87FB0}"/>
          </ac:grpSpMkLst>
        </pc:grpChg>
        <pc:grpChg chg="mod">
          <ac:chgData name="Meg Webley" userId="76c9a64d-15bc-4bad-91f5-dc8bb5d2b598" providerId="ADAL" clId="{D69E2329-A523-4D9B-83D2-EB0DD8ED5323}" dt="2026-09-15T10:43:15.451" v="309" actId="1076"/>
          <ac:grpSpMkLst>
            <pc:docMk/>
            <pc:sldMk cId="1679103276" sldId="259"/>
            <ac:grpSpMk id="70" creationId="{EE5A869F-4E34-8F03-2975-A71E58446C2C}"/>
          </ac:grpSpMkLst>
        </pc:grpChg>
        <pc:grpChg chg="mod">
          <ac:chgData name="Meg Webley" userId="76c9a64d-15bc-4bad-91f5-dc8bb5d2b598" providerId="ADAL" clId="{D69E2329-A523-4D9B-83D2-EB0DD8ED5323}" dt="2026-09-15T10:38:48.164" v="231" actId="1076"/>
          <ac:grpSpMkLst>
            <pc:docMk/>
            <pc:sldMk cId="1679103276" sldId="259"/>
            <ac:grpSpMk id="98" creationId="{2626CFC7-5192-AE80-A8B4-17F4747EA704}"/>
          </ac:grpSpMkLst>
        </pc:grpChg>
        <pc:grpChg chg="mod">
          <ac:chgData name="Meg Webley" userId="76c9a64d-15bc-4bad-91f5-dc8bb5d2b598" providerId="ADAL" clId="{D69E2329-A523-4D9B-83D2-EB0DD8ED5323}" dt="2026-09-15T10:38:50.088" v="232" actId="1076"/>
          <ac:grpSpMkLst>
            <pc:docMk/>
            <pc:sldMk cId="1679103276" sldId="259"/>
            <ac:grpSpMk id="105" creationId="{FECA2E41-5B40-07EE-85B5-A9641DDDDFFA}"/>
          </ac:grpSpMkLst>
        </pc:grpChg>
        <pc:grpChg chg="mod">
          <ac:chgData name="Meg Webley" userId="76c9a64d-15bc-4bad-91f5-dc8bb5d2b598" providerId="ADAL" clId="{D69E2329-A523-4D9B-83D2-EB0DD8ED5323}" dt="2026-09-15T10:41:07.722" v="268"/>
          <ac:grpSpMkLst>
            <pc:docMk/>
            <pc:sldMk cId="1679103276" sldId="259"/>
            <ac:grpSpMk id="109" creationId="{2F4A4E83-F641-9F58-345D-B0E87AC013C4}"/>
          </ac:grpSpMkLst>
        </pc:grpChg>
        <pc:grpChg chg="mod">
          <ac:chgData name="Meg Webley" userId="76c9a64d-15bc-4bad-91f5-dc8bb5d2b598" providerId="ADAL" clId="{D69E2329-A523-4D9B-83D2-EB0DD8ED5323}" dt="2026-09-15T10:39:15.920" v="243" actId="1076"/>
          <ac:grpSpMkLst>
            <pc:docMk/>
            <pc:sldMk cId="1679103276" sldId="259"/>
            <ac:grpSpMk id="112" creationId="{9DDD539E-615A-7FF1-284C-A2CC91E5E0E3}"/>
          </ac:grpSpMkLst>
        </pc:grpChg>
        <pc:grpChg chg="mod">
          <ac:chgData name="Meg Webley" userId="76c9a64d-15bc-4bad-91f5-dc8bb5d2b598" providerId="ADAL" clId="{D69E2329-A523-4D9B-83D2-EB0DD8ED5323}" dt="2026-09-15T10:38:55.293" v="234" actId="1076"/>
          <ac:grpSpMkLst>
            <pc:docMk/>
            <pc:sldMk cId="1679103276" sldId="259"/>
            <ac:grpSpMk id="116" creationId="{DDFE28C9-7A2B-7046-A1DB-46C3616CAC0B}"/>
          </ac:grpSpMkLst>
        </pc:grpChg>
        <pc:grpChg chg="mod">
          <ac:chgData name="Meg Webley" userId="76c9a64d-15bc-4bad-91f5-dc8bb5d2b598" providerId="ADAL" clId="{D69E2329-A523-4D9B-83D2-EB0DD8ED5323}" dt="2026-09-15T10:39:43.416" v="253" actId="1076"/>
          <ac:grpSpMkLst>
            <pc:docMk/>
            <pc:sldMk cId="1679103276" sldId="259"/>
            <ac:grpSpMk id="133" creationId="{D99A49BD-E61D-FEAC-EBBE-697182AFC075}"/>
          </ac:grpSpMkLst>
        </pc:grpChg>
        <pc:grpChg chg="mod">
          <ac:chgData name="Meg Webley" userId="76c9a64d-15bc-4bad-91f5-dc8bb5d2b598" providerId="ADAL" clId="{D69E2329-A523-4D9B-83D2-EB0DD8ED5323}" dt="2026-09-15T10:39:11.568" v="241" actId="1076"/>
          <ac:grpSpMkLst>
            <pc:docMk/>
            <pc:sldMk cId="1679103276" sldId="259"/>
            <ac:grpSpMk id="140" creationId="{B4CCB72F-DCCE-E9B1-0855-620B573034AE}"/>
          </ac:grpSpMkLst>
        </pc:grpChg>
        <pc:grpChg chg="add mod">
          <ac:chgData name="Meg Webley" userId="76c9a64d-15bc-4bad-91f5-dc8bb5d2b598" providerId="ADAL" clId="{D69E2329-A523-4D9B-83D2-EB0DD8ED5323}" dt="2026-09-15T10:43:18.839" v="311" actId="1076"/>
          <ac:grpSpMkLst>
            <pc:docMk/>
            <pc:sldMk cId="1679103276" sldId="259"/>
            <ac:grpSpMk id="149" creationId="{26F7AB56-2E06-96AC-9071-A50F621DE27E}"/>
          </ac:grpSpMkLst>
        </pc:grpChg>
        <pc:grpChg chg="mod">
          <ac:chgData name="Meg Webley" userId="76c9a64d-15bc-4bad-91f5-dc8bb5d2b598" providerId="ADAL" clId="{D69E2329-A523-4D9B-83D2-EB0DD8ED5323}" dt="2026-09-15T10:39:18.366" v="244" actId="1076"/>
          <ac:grpSpMkLst>
            <pc:docMk/>
            <pc:sldMk cId="1679103276" sldId="259"/>
            <ac:grpSpMk id="180" creationId="{C326EACD-1BFB-6082-CD89-8B021A957FDA}"/>
          </ac:grpSpMkLst>
        </pc:grpChg>
        <pc:grpChg chg="mod">
          <ac:chgData name="Meg Webley" userId="76c9a64d-15bc-4bad-91f5-dc8bb5d2b598" providerId="ADAL" clId="{D69E2329-A523-4D9B-83D2-EB0DD8ED5323}" dt="2026-09-15T10:38:39.063" v="227" actId="1076"/>
          <ac:grpSpMkLst>
            <pc:docMk/>
            <pc:sldMk cId="1679103276" sldId="259"/>
            <ac:grpSpMk id="208" creationId="{5FF4D5EF-EE8C-9329-9C50-73D6BA67D2FD}"/>
          </ac:grpSpMkLst>
        </pc:grpChg>
        <pc:grpChg chg="mod">
          <ac:chgData name="Meg Webley" userId="76c9a64d-15bc-4bad-91f5-dc8bb5d2b598" providerId="ADAL" clId="{D69E2329-A523-4D9B-83D2-EB0DD8ED5323}" dt="2026-09-15T10:39:05.423" v="238" actId="1076"/>
          <ac:grpSpMkLst>
            <pc:docMk/>
            <pc:sldMk cId="1679103276" sldId="259"/>
            <ac:grpSpMk id="223" creationId="{ABB657BA-C226-60EA-292E-F9434A434BD9}"/>
          </ac:grpSpMkLst>
        </pc:grpChg>
        <pc:grpChg chg="mod">
          <ac:chgData name="Meg Webley" userId="76c9a64d-15bc-4bad-91f5-dc8bb5d2b598" providerId="ADAL" clId="{D69E2329-A523-4D9B-83D2-EB0DD8ED5323}" dt="2026-09-15T10:39:03.272" v="237" actId="1076"/>
          <ac:grpSpMkLst>
            <pc:docMk/>
            <pc:sldMk cId="1679103276" sldId="259"/>
            <ac:grpSpMk id="227" creationId="{A154B78A-932E-8529-ACD3-470B24829080}"/>
          </ac:grpSpMkLst>
        </pc:grpChg>
        <pc:graphicFrameChg chg="mod modGraphic">
          <ac:chgData name="Meg Webley" userId="76c9a64d-15bc-4bad-91f5-dc8bb5d2b598" providerId="ADAL" clId="{D69E2329-A523-4D9B-83D2-EB0DD8ED5323}" dt="2026-09-15T10:43:10.449" v="307" actId="1076"/>
          <ac:graphicFrameMkLst>
            <pc:docMk/>
            <pc:sldMk cId="1679103276" sldId="259"/>
            <ac:graphicFrameMk id="110" creationId="{576BAC64-35CA-AD65-B5A2-2D7A47298D6C}"/>
          </ac:graphicFrameMkLst>
        </pc:graphicFrameChg>
      </pc:sldChg>
      <pc:sldChg chg="addSp delSp modSp mod">
        <pc:chgData name="Meg Webley" userId="76c9a64d-15bc-4bad-91f5-dc8bb5d2b598" providerId="ADAL" clId="{D69E2329-A523-4D9B-83D2-EB0DD8ED5323}" dt="2026-09-15T10:48:10.928" v="345" actId="1076"/>
        <pc:sldMkLst>
          <pc:docMk/>
          <pc:sldMk cId="1516179378" sldId="274"/>
        </pc:sldMkLst>
        <pc:spChg chg="mod">
          <ac:chgData name="Meg Webley" userId="76c9a64d-15bc-4bad-91f5-dc8bb5d2b598" providerId="ADAL" clId="{D69E2329-A523-4D9B-83D2-EB0DD8ED5323}" dt="2026-09-15T10:44:09.583" v="313"/>
          <ac:spMkLst>
            <pc:docMk/>
            <pc:sldMk cId="1516179378" sldId="274"/>
            <ac:spMk id="19" creationId="{8EDBC5E1-28A5-9BBB-FB1E-D37DF7BC491C}"/>
          </ac:spMkLst>
        </pc:spChg>
        <pc:spChg chg="mod">
          <ac:chgData name="Meg Webley" userId="76c9a64d-15bc-4bad-91f5-dc8bb5d2b598" providerId="ADAL" clId="{D69E2329-A523-4D9B-83D2-EB0DD8ED5323}" dt="2026-09-15T10:44:09.583" v="313"/>
          <ac:spMkLst>
            <pc:docMk/>
            <pc:sldMk cId="1516179378" sldId="274"/>
            <ac:spMk id="20" creationId="{92303D3D-E638-231F-87AA-9E55F69DE120}"/>
          </ac:spMkLst>
        </pc:spChg>
        <pc:spChg chg="mod">
          <ac:chgData name="Meg Webley" userId="76c9a64d-15bc-4bad-91f5-dc8bb5d2b598" providerId="ADAL" clId="{D69E2329-A523-4D9B-83D2-EB0DD8ED5323}" dt="2026-09-15T10:44:09.583" v="313"/>
          <ac:spMkLst>
            <pc:docMk/>
            <pc:sldMk cId="1516179378" sldId="274"/>
            <ac:spMk id="21" creationId="{5F38A219-EF24-0DDD-B1AE-8F44A2DA7EB6}"/>
          </ac:spMkLst>
        </pc:spChg>
        <pc:spChg chg="mod">
          <ac:chgData name="Meg Webley" userId="76c9a64d-15bc-4bad-91f5-dc8bb5d2b598" providerId="ADAL" clId="{D69E2329-A523-4D9B-83D2-EB0DD8ED5323}" dt="2026-09-15T10:44:09.583" v="313"/>
          <ac:spMkLst>
            <pc:docMk/>
            <pc:sldMk cId="1516179378" sldId="274"/>
            <ac:spMk id="22" creationId="{6F2A8737-0B5E-A28C-5C5F-8DFB1E41A08F}"/>
          </ac:spMkLst>
        </pc:spChg>
        <pc:spChg chg="mod">
          <ac:chgData name="Meg Webley" userId="76c9a64d-15bc-4bad-91f5-dc8bb5d2b598" providerId="ADAL" clId="{D69E2329-A523-4D9B-83D2-EB0DD8ED5323}" dt="2026-09-15T10:44:34.396" v="316"/>
          <ac:spMkLst>
            <pc:docMk/>
            <pc:sldMk cId="1516179378" sldId="274"/>
            <ac:spMk id="38" creationId="{3A45A66F-F8DA-D333-B87B-EFEA60397AB3}"/>
          </ac:spMkLst>
        </pc:spChg>
        <pc:spChg chg="mod">
          <ac:chgData name="Meg Webley" userId="76c9a64d-15bc-4bad-91f5-dc8bb5d2b598" providerId="ADAL" clId="{D69E2329-A523-4D9B-83D2-EB0DD8ED5323}" dt="2026-09-15T10:44:34.396" v="316"/>
          <ac:spMkLst>
            <pc:docMk/>
            <pc:sldMk cId="1516179378" sldId="274"/>
            <ac:spMk id="68" creationId="{CE457D9D-FE43-9053-1980-E7BE2F9AB3BB}"/>
          </ac:spMkLst>
        </pc:spChg>
        <pc:spChg chg="mod">
          <ac:chgData name="Meg Webley" userId="76c9a64d-15bc-4bad-91f5-dc8bb5d2b598" providerId="ADAL" clId="{D69E2329-A523-4D9B-83D2-EB0DD8ED5323}" dt="2026-09-15T10:40:37.366" v="263" actId="1036"/>
          <ac:spMkLst>
            <pc:docMk/>
            <pc:sldMk cId="1516179378" sldId="274"/>
            <ac:spMk id="69" creationId="{F3D24CE4-77E6-9993-6C37-20AC4F22CB8A}"/>
          </ac:spMkLst>
        </pc:spChg>
        <pc:spChg chg="mod">
          <ac:chgData name="Meg Webley" userId="76c9a64d-15bc-4bad-91f5-dc8bb5d2b598" providerId="ADAL" clId="{D69E2329-A523-4D9B-83D2-EB0DD8ED5323}" dt="2026-09-15T10:44:34.396" v="316"/>
          <ac:spMkLst>
            <pc:docMk/>
            <pc:sldMk cId="1516179378" sldId="274"/>
            <ac:spMk id="70" creationId="{15AA70CB-740D-B1CA-E777-7BAD5624A689}"/>
          </ac:spMkLst>
        </pc:spChg>
        <pc:spChg chg="mod">
          <ac:chgData name="Meg Webley" userId="76c9a64d-15bc-4bad-91f5-dc8bb5d2b598" providerId="ADAL" clId="{D69E2329-A523-4D9B-83D2-EB0DD8ED5323}" dt="2026-09-15T10:44:34.396" v="316"/>
          <ac:spMkLst>
            <pc:docMk/>
            <pc:sldMk cId="1516179378" sldId="274"/>
            <ac:spMk id="71" creationId="{9F36FD54-29AB-3B65-2E56-49E1FF0C1EC1}"/>
          </ac:spMkLst>
        </pc:spChg>
        <pc:spChg chg="add mod">
          <ac:chgData name="Meg Webley" userId="76c9a64d-15bc-4bad-91f5-dc8bb5d2b598" providerId="ADAL" clId="{D69E2329-A523-4D9B-83D2-EB0DD8ED5323}" dt="2026-09-15T10:44:50.279" v="321" actId="1076"/>
          <ac:spMkLst>
            <pc:docMk/>
            <pc:sldMk cId="1516179378" sldId="274"/>
            <ac:spMk id="73" creationId="{5BE431E4-F17B-453B-DB1D-1656F44E044A}"/>
          </ac:spMkLst>
        </pc:spChg>
        <pc:spChg chg="mod">
          <ac:chgData name="Meg Webley" userId="76c9a64d-15bc-4bad-91f5-dc8bb5d2b598" providerId="ADAL" clId="{D69E2329-A523-4D9B-83D2-EB0DD8ED5323}" dt="2026-09-15T10:44:59.427" v="322"/>
          <ac:spMkLst>
            <pc:docMk/>
            <pc:sldMk cId="1516179378" sldId="274"/>
            <ac:spMk id="76" creationId="{31902B37-83CB-8348-E1E3-321C05EB6945}"/>
          </ac:spMkLst>
        </pc:spChg>
        <pc:spChg chg="mod">
          <ac:chgData name="Meg Webley" userId="76c9a64d-15bc-4bad-91f5-dc8bb5d2b598" providerId="ADAL" clId="{D69E2329-A523-4D9B-83D2-EB0DD8ED5323}" dt="2026-09-15T10:44:59.427" v="322"/>
          <ac:spMkLst>
            <pc:docMk/>
            <pc:sldMk cId="1516179378" sldId="274"/>
            <ac:spMk id="77" creationId="{4631407F-8D6A-FF60-24C7-ADE0070547F9}"/>
          </ac:spMkLst>
        </pc:spChg>
        <pc:spChg chg="mod">
          <ac:chgData name="Meg Webley" userId="76c9a64d-15bc-4bad-91f5-dc8bb5d2b598" providerId="ADAL" clId="{D69E2329-A523-4D9B-83D2-EB0DD8ED5323}" dt="2026-09-15T10:40:42.272" v="267" actId="1036"/>
          <ac:spMkLst>
            <pc:docMk/>
            <pc:sldMk cId="1516179378" sldId="274"/>
            <ac:spMk id="78" creationId="{FFAC1D29-EFFB-A5E4-5A6F-3632F79F4F13}"/>
          </ac:spMkLst>
        </pc:spChg>
        <pc:spChg chg="mod">
          <ac:chgData name="Meg Webley" userId="76c9a64d-15bc-4bad-91f5-dc8bb5d2b598" providerId="ADAL" clId="{D69E2329-A523-4D9B-83D2-EB0DD8ED5323}" dt="2026-09-15T10:44:59.427" v="322"/>
          <ac:spMkLst>
            <pc:docMk/>
            <pc:sldMk cId="1516179378" sldId="274"/>
            <ac:spMk id="80" creationId="{8C97972B-F450-EABA-65E1-191FB68050C6}"/>
          </ac:spMkLst>
        </pc:spChg>
        <pc:spChg chg="mod">
          <ac:chgData name="Meg Webley" userId="76c9a64d-15bc-4bad-91f5-dc8bb5d2b598" providerId="ADAL" clId="{D69E2329-A523-4D9B-83D2-EB0DD8ED5323}" dt="2026-09-15T10:44:59.427" v="322"/>
          <ac:spMkLst>
            <pc:docMk/>
            <pc:sldMk cId="1516179378" sldId="274"/>
            <ac:spMk id="94" creationId="{66FB1DD8-0B3B-11F1-6829-18DDA064CCF5}"/>
          </ac:spMkLst>
        </pc:spChg>
        <pc:spChg chg="mod">
          <ac:chgData name="Meg Webley" userId="76c9a64d-15bc-4bad-91f5-dc8bb5d2b598" providerId="ADAL" clId="{D69E2329-A523-4D9B-83D2-EB0DD8ED5323}" dt="2026-09-15T10:46:53.046" v="331" actId="1076"/>
          <ac:spMkLst>
            <pc:docMk/>
            <pc:sldMk cId="1516179378" sldId="274"/>
            <ac:spMk id="128" creationId="{E24D756B-DC41-BFBF-403A-F4F761A48D13}"/>
          </ac:spMkLst>
        </pc:spChg>
        <pc:spChg chg="mod">
          <ac:chgData name="Meg Webley" userId="76c9a64d-15bc-4bad-91f5-dc8bb5d2b598" providerId="ADAL" clId="{D69E2329-A523-4D9B-83D2-EB0DD8ED5323}" dt="2026-09-15T10:40:31.014" v="260" actId="1036"/>
          <ac:spMkLst>
            <pc:docMk/>
            <pc:sldMk cId="1516179378" sldId="274"/>
            <ac:spMk id="144" creationId="{441FB301-2087-4B21-791C-A36BE59E78A8}"/>
          </ac:spMkLst>
        </pc:spChg>
        <pc:spChg chg="mod">
          <ac:chgData name="Meg Webley" userId="76c9a64d-15bc-4bad-91f5-dc8bb5d2b598" providerId="ADAL" clId="{D69E2329-A523-4D9B-83D2-EB0DD8ED5323}" dt="2026-09-15T10:40:25.045" v="257" actId="1038"/>
          <ac:spMkLst>
            <pc:docMk/>
            <pc:sldMk cId="1516179378" sldId="274"/>
            <ac:spMk id="146" creationId="{7753706E-4480-CD96-C323-1F25351331CC}"/>
          </ac:spMkLst>
        </pc:spChg>
        <pc:grpChg chg="add mod">
          <ac:chgData name="Meg Webley" userId="76c9a64d-15bc-4bad-91f5-dc8bb5d2b598" providerId="ADAL" clId="{D69E2329-A523-4D9B-83D2-EB0DD8ED5323}" dt="2026-09-15T10:44:14.872" v="314" actId="1076"/>
          <ac:grpSpMkLst>
            <pc:docMk/>
            <pc:sldMk cId="1516179378" sldId="274"/>
            <ac:grpSpMk id="2" creationId="{8148DF53-5534-4F91-DBBF-0CB9E67A7AAE}"/>
          </ac:grpSpMkLst>
        </pc:grpChg>
        <pc:grpChg chg="mod">
          <ac:chgData name="Meg Webley" userId="76c9a64d-15bc-4bad-91f5-dc8bb5d2b598" providerId="ADAL" clId="{D69E2329-A523-4D9B-83D2-EB0DD8ED5323}" dt="2026-09-15T10:40:42.272" v="267" actId="1036"/>
          <ac:grpSpMkLst>
            <pc:docMk/>
            <pc:sldMk cId="1516179378" sldId="274"/>
            <ac:grpSpMk id="3" creationId="{CECCDACE-26C3-D863-41DC-9C601F270995}"/>
          </ac:grpSpMkLst>
        </pc:grpChg>
        <pc:grpChg chg="mod">
          <ac:chgData name="Meg Webley" userId="76c9a64d-15bc-4bad-91f5-dc8bb5d2b598" providerId="ADAL" clId="{D69E2329-A523-4D9B-83D2-EB0DD8ED5323}" dt="2026-09-15T10:48:09.367" v="344" actId="1076"/>
          <ac:grpSpMkLst>
            <pc:docMk/>
            <pc:sldMk cId="1516179378" sldId="274"/>
            <ac:grpSpMk id="12" creationId="{88A605C2-0253-A637-7784-45D351A5AC81}"/>
          </ac:grpSpMkLst>
        </pc:grpChg>
        <pc:grpChg chg="mod">
          <ac:chgData name="Meg Webley" userId="76c9a64d-15bc-4bad-91f5-dc8bb5d2b598" providerId="ADAL" clId="{D69E2329-A523-4D9B-83D2-EB0DD8ED5323}" dt="2026-09-15T10:44:09.583" v="313"/>
          <ac:grpSpMkLst>
            <pc:docMk/>
            <pc:sldMk cId="1516179378" sldId="274"/>
            <ac:grpSpMk id="18" creationId="{51C5C8D1-435F-9BD6-2910-798884210C1E}"/>
          </ac:grpSpMkLst>
        </pc:grpChg>
        <pc:grpChg chg="mod">
          <ac:chgData name="Meg Webley" userId="76c9a64d-15bc-4bad-91f5-dc8bb5d2b598" providerId="ADAL" clId="{D69E2329-A523-4D9B-83D2-EB0DD8ED5323}" dt="2026-09-15T10:40:42.272" v="267" actId="1036"/>
          <ac:grpSpMkLst>
            <pc:docMk/>
            <pc:sldMk cId="1516179378" sldId="274"/>
            <ac:grpSpMk id="24" creationId="{00000000-0000-0000-0000-000000000000}"/>
          </ac:grpSpMkLst>
        </pc:grpChg>
        <pc:grpChg chg="add mod">
          <ac:chgData name="Meg Webley" userId="76c9a64d-15bc-4bad-91f5-dc8bb5d2b598" providerId="ADAL" clId="{D69E2329-A523-4D9B-83D2-EB0DD8ED5323}" dt="2026-09-15T10:44:39.853" v="319" actId="1076"/>
          <ac:grpSpMkLst>
            <pc:docMk/>
            <pc:sldMk cId="1516179378" sldId="274"/>
            <ac:grpSpMk id="31" creationId="{153D93BE-BF40-F206-A86B-D758891055E4}"/>
          </ac:grpSpMkLst>
        </pc:grpChg>
        <pc:grpChg chg="mod">
          <ac:chgData name="Meg Webley" userId="76c9a64d-15bc-4bad-91f5-dc8bb5d2b598" providerId="ADAL" clId="{D69E2329-A523-4D9B-83D2-EB0DD8ED5323}" dt="2026-09-15T10:44:34.396" v="316"/>
          <ac:grpSpMkLst>
            <pc:docMk/>
            <pc:sldMk cId="1516179378" sldId="274"/>
            <ac:grpSpMk id="32" creationId="{1777311F-2DD8-8B13-F678-39B0E5941C1A}"/>
          </ac:grpSpMkLst>
        </pc:grpChg>
        <pc:grpChg chg="add mod">
          <ac:chgData name="Meg Webley" userId="76c9a64d-15bc-4bad-91f5-dc8bb5d2b598" providerId="ADAL" clId="{D69E2329-A523-4D9B-83D2-EB0DD8ED5323}" dt="2026-09-15T10:45:09.825" v="327" actId="1076"/>
          <ac:grpSpMkLst>
            <pc:docMk/>
            <pc:sldMk cId="1516179378" sldId="274"/>
            <ac:grpSpMk id="74" creationId="{B8BE51DC-47C7-C038-B3A0-BB2522E579C1}"/>
          </ac:grpSpMkLst>
        </pc:grpChg>
        <pc:grpChg chg="mod">
          <ac:chgData name="Meg Webley" userId="76c9a64d-15bc-4bad-91f5-dc8bb5d2b598" providerId="ADAL" clId="{D69E2329-A523-4D9B-83D2-EB0DD8ED5323}" dt="2026-09-15T10:44:59.427" v="322"/>
          <ac:grpSpMkLst>
            <pc:docMk/>
            <pc:sldMk cId="1516179378" sldId="274"/>
            <ac:grpSpMk id="75" creationId="{50EC2620-2FD2-7EBC-CE2D-9D36B4A624A5}"/>
          </ac:grpSpMkLst>
        </pc:grpChg>
        <pc:grpChg chg="mod">
          <ac:chgData name="Meg Webley" userId="76c9a64d-15bc-4bad-91f5-dc8bb5d2b598" providerId="ADAL" clId="{D69E2329-A523-4D9B-83D2-EB0DD8ED5323}" dt="2026-09-15T10:40:31.014" v="260" actId="1036"/>
          <ac:grpSpMkLst>
            <pc:docMk/>
            <pc:sldMk cId="1516179378" sldId="274"/>
            <ac:grpSpMk id="81" creationId="{88178C97-3081-9D67-A3ED-6121A8CAD667}"/>
          </ac:grpSpMkLst>
        </pc:grpChg>
        <pc:grpChg chg="mod">
          <ac:chgData name="Meg Webley" userId="76c9a64d-15bc-4bad-91f5-dc8bb5d2b598" providerId="ADAL" clId="{D69E2329-A523-4D9B-83D2-EB0DD8ED5323}" dt="2026-09-15T10:40:37.366" v="263" actId="1036"/>
          <ac:grpSpMkLst>
            <pc:docMk/>
            <pc:sldMk cId="1516179378" sldId="274"/>
            <ac:grpSpMk id="88" creationId="{A697A655-910D-3BC7-06F7-EFE43C773E81}"/>
          </ac:grpSpMkLst>
        </pc:grpChg>
        <pc:grpChg chg="mod">
          <ac:chgData name="Meg Webley" userId="76c9a64d-15bc-4bad-91f5-dc8bb5d2b598" providerId="ADAL" clId="{D69E2329-A523-4D9B-83D2-EB0DD8ED5323}" dt="2026-09-15T10:38:13.261" v="219" actId="1036"/>
          <ac:grpSpMkLst>
            <pc:docMk/>
            <pc:sldMk cId="1516179378" sldId="274"/>
            <ac:grpSpMk id="124" creationId="{12260D82-3F48-D31E-267E-AF124FF02D14}"/>
          </ac:grpSpMkLst>
        </pc:grpChg>
        <pc:grpChg chg="mod">
          <ac:chgData name="Meg Webley" userId="76c9a64d-15bc-4bad-91f5-dc8bb5d2b598" providerId="ADAL" clId="{D69E2329-A523-4D9B-83D2-EB0DD8ED5323}" dt="2026-09-15T10:40:31.014" v="260" actId="1036"/>
          <ac:grpSpMkLst>
            <pc:docMk/>
            <pc:sldMk cId="1516179378" sldId="274"/>
            <ac:grpSpMk id="129" creationId="{ABA3B5A1-6F17-FC9E-5191-3429C0FC8032}"/>
          </ac:grpSpMkLst>
        </pc:grpChg>
        <pc:grpChg chg="del mod">
          <ac:chgData name="Meg Webley" userId="76c9a64d-15bc-4bad-91f5-dc8bb5d2b598" providerId="ADAL" clId="{D69E2329-A523-4D9B-83D2-EB0DD8ED5323}" dt="2026-09-15T10:48:03.249" v="343" actId="478"/>
          <ac:grpSpMkLst>
            <pc:docMk/>
            <pc:sldMk cId="1516179378" sldId="274"/>
            <ac:grpSpMk id="133" creationId="{268FDD9F-5703-0474-2962-D8D1FD5A56C1}"/>
          </ac:grpSpMkLst>
        </pc:grpChg>
        <pc:grpChg chg="mod">
          <ac:chgData name="Meg Webley" userId="76c9a64d-15bc-4bad-91f5-dc8bb5d2b598" providerId="ADAL" clId="{D69E2329-A523-4D9B-83D2-EB0DD8ED5323}" dt="2026-09-15T10:38:13.261" v="219" actId="1036"/>
          <ac:grpSpMkLst>
            <pc:docMk/>
            <pc:sldMk cId="1516179378" sldId="274"/>
            <ac:grpSpMk id="134" creationId="{CA4ED873-73E2-794F-E670-1347FF332895}"/>
          </ac:grpSpMkLst>
        </pc:grpChg>
        <pc:grpChg chg="mod">
          <ac:chgData name="Meg Webley" userId="76c9a64d-15bc-4bad-91f5-dc8bb5d2b598" providerId="ADAL" clId="{D69E2329-A523-4D9B-83D2-EB0DD8ED5323}" dt="2026-09-15T10:40:19.791" v="254" actId="1076"/>
          <ac:grpSpMkLst>
            <pc:docMk/>
            <pc:sldMk cId="1516179378" sldId="274"/>
            <ac:grpSpMk id="147" creationId="{4A93829A-FE2F-9AD7-B104-9FCB408BF1D4}"/>
          </ac:grpSpMkLst>
        </pc:grpChg>
        <pc:grpChg chg="mod">
          <ac:chgData name="Meg Webley" userId="76c9a64d-15bc-4bad-91f5-dc8bb5d2b598" providerId="ADAL" clId="{D69E2329-A523-4D9B-83D2-EB0DD8ED5323}" dt="2026-09-15T10:38:13.261" v="219" actId="1036"/>
          <ac:grpSpMkLst>
            <pc:docMk/>
            <pc:sldMk cId="1516179378" sldId="274"/>
            <ac:grpSpMk id="201" creationId="{D7CCC014-C742-A8DB-D2D2-41DCF96FCF9E}"/>
          </ac:grpSpMkLst>
        </pc:grpChg>
        <pc:grpChg chg="mod">
          <ac:chgData name="Meg Webley" userId="76c9a64d-15bc-4bad-91f5-dc8bb5d2b598" providerId="ADAL" clId="{D69E2329-A523-4D9B-83D2-EB0DD8ED5323}" dt="2026-09-15T10:48:10.928" v="345" actId="1076"/>
          <ac:grpSpMkLst>
            <pc:docMk/>
            <pc:sldMk cId="1516179378" sldId="274"/>
            <ac:grpSpMk id="208" creationId="{5FF4D5EF-EE8C-9329-9C50-73D6BA67D2FD}"/>
          </ac:grpSpMkLst>
        </pc:grpChg>
        <pc:grpChg chg="mod">
          <ac:chgData name="Meg Webley" userId="76c9a64d-15bc-4bad-91f5-dc8bb5d2b598" providerId="ADAL" clId="{D69E2329-A523-4D9B-83D2-EB0DD8ED5323}" dt="2026-09-15T10:40:37.366" v="263" actId="1036"/>
          <ac:grpSpMkLst>
            <pc:docMk/>
            <pc:sldMk cId="1516179378" sldId="274"/>
            <ac:grpSpMk id="223" creationId="{ABB657BA-C226-60EA-292E-F9434A434BD9}"/>
          </ac:grpSpMkLst>
        </pc:grpChg>
        <pc:grpChg chg="mod">
          <ac:chgData name="Meg Webley" userId="76c9a64d-15bc-4bad-91f5-dc8bb5d2b598" providerId="ADAL" clId="{D69E2329-A523-4D9B-83D2-EB0DD8ED5323}" dt="2026-09-15T10:40:37.366" v="263" actId="1036"/>
          <ac:grpSpMkLst>
            <pc:docMk/>
            <pc:sldMk cId="1516179378" sldId="274"/>
            <ac:grpSpMk id="227" creationId="{A154B78A-932E-8529-ACD3-470B24829080}"/>
          </ac:grpSpMkLst>
        </pc:grpChg>
        <pc:grpChg chg="mod">
          <ac:chgData name="Meg Webley" userId="76c9a64d-15bc-4bad-91f5-dc8bb5d2b598" providerId="ADAL" clId="{D69E2329-A523-4D9B-83D2-EB0DD8ED5323}" dt="2026-09-15T10:47:21.116" v="342" actId="1076"/>
          <ac:grpSpMkLst>
            <pc:docMk/>
            <pc:sldMk cId="1516179378" sldId="274"/>
            <ac:grpSpMk id="237" creationId="{06804FD4-EFF3-46B2-E6E6-76A448DDD797}"/>
          </ac:grpSpMkLst>
        </pc:grpChg>
        <pc:graphicFrameChg chg="mod modGraphic">
          <ac:chgData name="Meg Webley" userId="76c9a64d-15bc-4bad-91f5-dc8bb5d2b598" providerId="ADAL" clId="{D69E2329-A523-4D9B-83D2-EB0DD8ED5323}" dt="2026-09-15T10:47:16.801" v="340" actId="1076"/>
          <ac:graphicFrameMkLst>
            <pc:docMk/>
            <pc:sldMk cId="1516179378" sldId="274"/>
            <ac:graphicFrameMk id="110" creationId="{576BAC64-35CA-AD65-B5A2-2D7A47298D6C}"/>
          </ac:graphicFrameMkLst>
        </pc:graphicFrameChg>
        <pc:picChg chg="mod">
          <ac:chgData name="Meg Webley" userId="76c9a64d-15bc-4bad-91f5-dc8bb5d2b598" providerId="ADAL" clId="{D69E2329-A523-4D9B-83D2-EB0DD8ED5323}" dt="2026-09-15T10:37:41.120" v="202" actId="1076"/>
          <ac:picMkLst>
            <pc:docMk/>
            <pc:sldMk cId="1516179378" sldId="274"/>
            <ac:picMk id="4" creationId="{AB57BD92-362F-D823-5625-23C04D3D5B76}"/>
          </ac:picMkLst>
        </pc:picChg>
        <pc:picChg chg="del">
          <ac:chgData name="Meg Webley" userId="76c9a64d-15bc-4bad-91f5-dc8bb5d2b598" providerId="ADAL" clId="{D69E2329-A523-4D9B-83D2-EB0DD8ED5323}" dt="2026-09-15T10:12:18.831" v="15" actId="478"/>
          <ac:picMkLst>
            <pc:docMk/>
            <pc:sldMk cId="1516179378" sldId="274"/>
            <ac:picMk id="9" creationId="{E10B0456-C4EE-E0D7-D6CF-A7B81731046E}"/>
          </ac:picMkLst>
        </pc:picChg>
        <pc:picChg chg="mod">
          <ac:chgData name="Meg Webley" userId="76c9a64d-15bc-4bad-91f5-dc8bb5d2b598" providerId="ADAL" clId="{D69E2329-A523-4D9B-83D2-EB0DD8ED5323}" dt="2026-09-15T10:45:02.952" v="324" actId="1076"/>
          <ac:picMkLst>
            <pc:docMk/>
            <pc:sldMk cId="1516179378" sldId="274"/>
            <ac:picMk id="23" creationId="{C807FE4F-9A00-44A1-E6D7-D416F32F9A8E}"/>
          </ac:picMkLst>
        </pc:picChg>
      </pc:sldChg>
      <pc:sldChg chg="addSp delSp modSp mod">
        <pc:chgData name="Meg Webley" userId="76c9a64d-15bc-4bad-91f5-dc8bb5d2b598" providerId="ADAL" clId="{D69E2329-A523-4D9B-83D2-EB0DD8ED5323}" dt="2026-09-15T10:37:32.399" v="200" actId="20577"/>
        <pc:sldMkLst>
          <pc:docMk/>
          <pc:sldMk cId="3735915953" sldId="275"/>
        </pc:sldMkLst>
        <pc:spChg chg="mod">
          <ac:chgData name="Meg Webley" userId="76c9a64d-15bc-4bad-91f5-dc8bb5d2b598" providerId="ADAL" clId="{D69E2329-A523-4D9B-83D2-EB0DD8ED5323}" dt="2026-09-15T10:12:10.163" v="13"/>
          <ac:spMkLst>
            <pc:docMk/>
            <pc:sldMk cId="3735915953" sldId="275"/>
            <ac:spMk id="24" creationId="{7986F5D0-183A-4280-6196-22A562003D7D}"/>
          </ac:spMkLst>
        </pc:spChg>
        <pc:spChg chg="mod">
          <ac:chgData name="Meg Webley" userId="76c9a64d-15bc-4bad-91f5-dc8bb5d2b598" providerId="ADAL" clId="{D69E2329-A523-4D9B-83D2-EB0DD8ED5323}" dt="2026-09-15T10:12:10.163" v="13"/>
          <ac:spMkLst>
            <pc:docMk/>
            <pc:sldMk cId="3735915953" sldId="275"/>
            <ac:spMk id="25" creationId="{686DFB41-FD4C-77EA-6F98-4EE576B691AA}"/>
          </ac:spMkLst>
        </pc:spChg>
        <pc:spChg chg="mod">
          <ac:chgData name="Meg Webley" userId="76c9a64d-15bc-4bad-91f5-dc8bb5d2b598" providerId="ADAL" clId="{D69E2329-A523-4D9B-83D2-EB0DD8ED5323}" dt="2026-09-15T10:12:10.163" v="13"/>
          <ac:spMkLst>
            <pc:docMk/>
            <pc:sldMk cId="3735915953" sldId="275"/>
            <ac:spMk id="26" creationId="{45D454D8-4561-7AAF-9A8F-B2CF80D816AC}"/>
          </ac:spMkLst>
        </pc:spChg>
        <pc:spChg chg="mod">
          <ac:chgData name="Meg Webley" userId="76c9a64d-15bc-4bad-91f5-dc8bb5d2b598" providerId="ADAL" clId="{D69E2329-A523-4D9B-83D2-EB0DD8ED5323}" dt="2026-09-15T10:12:10.163" v="13"/>
          <ac:spMkLst>
            <pc:docMk/>
            <pc:sldMk cId="3735915953" sldId="275"/>
            <ac:spMk id="27" creationId="{41CB6C04-74AE-83FC-E0D0-2E2EE9D43C03}"/>
          </ac:spMkLst>
        </pc:spChg>
        <pc:spChg chg="mod">
          <ac:chgData name="Meg Webley" userId="76c9a64d-15bc-4bad-91f5-dc8bb5d2b598" providerId="ADAL" clId="{D69E2329-A523-4D9B-83D2-EB0DD8ED5323}" dt="2026-09-15T10:12:10.163" v="13"/>
          <ac:spMkLst>
            <pc:docMk/>
            <pc:sldMk cId="3735915953" sldId="275"/>
            <ac:spMk id="36" creationId="{911A6399-7448-8021-1C01-792A938D1207}"/>
          </ac:spMkLst>
        </pc:spChg>
        <pc:grpChg chg="add mod">
          <ac:chgData name="Meg Webley" userId="76c9a64d-15bc-4bad-91f5-dc8bb5d2b598" providerId="ADAL" clId="{D69E2329-A523-4D9B-83D2-EB0DD8ED5323}" dt="2026-09-15T10:12:13.001" v="14" actId="1076"/>
          <ac:grpSpMkLst>
            <pc:docMk/>
            <pc:sldMk cId="3735915953" sldId="275"/>
            <ac:grpSpMk id="2" creationId="{E1D737ED-3C85-C30F-9846-DD64CCBC0FF4}"/>
          </ac:grpSpMkLst>
        </pc:grpChg>
        <pc:grpChg chg="mod">
          <ac:chgData name="Meg Webley" userId="76c9a64d-15bc-4bad-91f5-dc8bb5d2b598" providerId="ADAL" clId="{D69E2329-A523-4D9B-83D2-EB0DD8ED5323}" dt="2026-09-15T10:12:10.163" v="13"/>
          <ac:grpSpMkLst>
            <pc:docMk/>
            <pc:sldMk cId="3735915953" sldId="275"/>
            <ac:grpSpMk id="21" creationId="{68C0241A-B839-E399-DEBB-C8967CE8C76B}"/>
          </ac:grpSpMkLst>
        </pc:grpChg>
        <pc:grpChg chg="mod">
          <ac:chgData name="Meg Webley" userId="76c9a64d-15bc-4bad-91f5-dc8bb5d2b598" providerId="ADAL" clId="{D69E2329-A523-4D9B-83D2-EB0DD8ED5323}" dt="2026-09-15T10:10:46.744" v="2" actId="1076"/>
          <ac:grpSpMkLst>
            <pc:docMk/>
            <pc:sldMk cId="3735915953" sldId="275"/>
            <ac:grpSpMk id="39" creationId="{A1BBCC02-D2C6-7673-BD96-87D07340D2E6}"/>
          </ac:grpSpMkLst>
        </pc:grpChg>
        <pc:grpChg chg="mod">
          <ac:chgData name="Meg Webley" userId="76c9a64d-15bc-4bad-91f5-dc8bb5d2b598" providerId="ADAL" clId="{D69E2329-A523-4D9B-83D2-EB0DD8ED5323}" dt="2026-09-15T10:13:23.831" v="34" actId="1076"/>
          <ac:grpSpMkLst>
            <pc:docMk/>
            <pc:sldMk cId="3735915953" sldId="275"/>
            <ac:grpSpMk id="1062" creationId="{53C10F31-2A6E-F732-1DB6-355DAC236EE5}"/>
          </ac:grpSpMkLst>
        </pc:grpChg>
        <pc:graphicFrameChg chg="modGraphic">
          <ac:chgData name="Meg Webley" userId="76c9a64d-15bc-4bad-91f5-dc8bb5d2b598" providerId="ADAL" clId="{D69E2329-A523-4D9B-83D2-EB0DD8ED5323}" dt="2026-09-15T10:37:32.399" v="200" actId="20577"/>
          <ac:graphicFrameMkLst>
            <pc:docMk/>
            <pc:sldMk cId="3735915953" sldId="275"/>
            <ac:graphicFrameMk id="110" creationId="{80095990-D811-0FB9-3206-F30182C00B00}"/>
          </ac:graphicFrameMkLst>
        </pc:graphicFrameChg>
        <pc:picChg chg="del">
          <ac:chgData name="Meg Webley" userId="76c9a64d-15bc-4bad-91f5-dc8bb5d2b598" providerId="ADAL" clId="{D69E2329-A523-4D9B-83D2-EB0DD8ED5323}" dt="2026-09-15T10:10:38.204" v="1" actId="478"/>
          <ac:picMkLst>
            <pc:docMk/>
            <pc:sldMk cId="3735915953" sldId="275"/>
            <ac:picMk id="4" creationId="{2D6757F3-CC68-F8CA-2AD4-F971AB652A5C}"/>
          </ac:picMkLst>
        </pc:picChg>
      </pc:sldChg>
    </pc:docChg>
  </pc:docChgLst>
  <pc:docChgLst>
    <pc:chgData name="Meg Webley" userId="S::mwebley@caterlinkltd.co.uk::76c9a64d-15bc-4bad-91f5-dc8bb5d2b598" providerId="AD" clId="Web-{DCED2A0A-E57B-31C6-E51C-AB378D37DA28}"/>
    <pc:docChg chg="modSld">
      <pc:chgData name="Meg Webley" userId="S::mwebley@caterlinkltd.co.uk::76c9a64d-15bc-4bad-91f5-dc8bb5d2b598" providerId="AD" clId="Web-{DCED2A0A-E57B-31C6-E51C-AB378D37DA28}" dt="2026-09-15T12:06:32.042" v="3"/>
      <pc:docMkLst>
        <pc:docMk/>
      </pc:docMkLst>
      <pc:sldChg chg="modSp">
        <pc:chgData name="Meg Webley" userId="S::mwebley@caterlinkltd.co.uk::76c9a64d-15bc-4bad-91f5-dc8bb5d2b598" providerId="AD" clId="Web-{DCED2A0A-E57B-31C6-E51C-AB378D37DA28}" dt="2026-09-15T12:06:32.042" v="3"/>
        <pc:sldMkLst>
          <pc:docMk/>
          <pc:sldMk cId="1679103276" sldId="259"/>
        </pc:sldMkLst>
        <pc:graphicFrameChg chg="mod modGraphic">
          <ac:chgData name="Meg Webley" userId="S::mwebley@caterlinkltd.co.uk::76c9a64d-15bc-4bad-91f5-dc8bb5d2b598" providerId="AD" clId="Web-{DCED2A0A-E57B-31C6-E51C-AB378D37DA28}" dt="2026-09-15T12:06:32.042" v="3"/>
          <ac:graphicFrameMkLst>
            <pc:docMk/>
            <pc:sldMk cId="1679103276" sldId="259"/>
            <ac:graphicFrameMk id="110" creationId="{576BAC64-35CA-AD65-B5A2-2D7A47298D6C}"/>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319CC1-E16D-401D-AD4D-3640D46BE401}" type="datetimeFigureOut">
              <a:rPr lang="en-GB" smtClean="0"/>
              <a:t>15/09/2026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E17481-0502-49D8-B2D4-2F4CF5A25681}" type="slidenum">
              <a:rPr lang="en-GB" smtClean="0"/>
              <a:t>‹#›</a:t>
            </a:fld>
            <a:endParaRPr lang="en-GB"/>
          </a:p>
        </p:txBody>
      </p:sp>
    </p:spTree>
    <p:extLst>
      <p:ext uri="{BB962C8B-B14F-4D97-AF65-F5344CB8AC3E}">
        <p14:creationId xmlns:p14="http://schemas.microsoft.com/office/powerpoint/2010/main" val="5895489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AE17481-0502-49D8-B2D4-2F4CF5A25681}" type="slidenum">
              <a:rPr lang="en-GB" smtClean="0"/>
              <a:t>1</a:t>
            </a:fld>
            <a:endParaRPr lang="en-GB"/>
          </a:p>
        </p:txBody>
      </p:sp>
    </p:spTree>
    <p:extLst>
      <p:ext uri="{BB962C8B-B14F-4D97-AF65-F5344CB8AC3E}">
        <p14:creationId xmlns:p14="http://schemas.microsoft.com/office/powerpoint/2010/main" val="26655389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AE17481-0502-49D8-B2D4-2F4CF5A25681}" type="slidenum">
              <a:rPr lang="en-GB" smtClean="0"/>
              <a:t>3</a:t>
            </a:fld>
            <a:endParaRPr lang="en-GB"/>
          </a:p>
        </p:txBody>
      </p:sp>
    </p:spTree>
    <p:extLst>
      <p:ext uri="{BB962C8B-B14F-4D97-AF65-F5344CB8AC3E}">
        <p14:creationId xmlns:p14="http://schemas.microsoft.com/office/powerpoint/2010/main" val="28410010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svg"/><Relationship Id="rId13" Type="http://schemas.openxmlformats.org/officeDocument/2006/relationships/hyperlink" Target="https://www.schoolfoodplan.com/" TargetMode="External"/><Relationship Id="rId3" Type="http://schemas.openxmlformats.org/officeDocument/2006/relationships/image" Target="../media/image1.png"/><Relationship Id="rId7" Type="http://schemas.openxmlformats.org/officeDocument/2006/relationships/image" Target="../media/image4.svg"/><Relationship Id="rId12" Type="http://schemas.openxmlformats.org/officeDocument/2006/relationships/image" Target="../media/image9.png"/><Relationship Id="rId17" Type="http://schemas.openxmlformats.org/officeDocument/2006/relationships/image" Target="../media/image13.png"/><Relationship Id="rId2" Type="http://schemas.openxmlformats.org/officeDocument/2006/relationships/notesSlide" Target="../notesSlides/notesSlide1.xml"/><Relationship Id="rId16"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3.svg"/><Relationship Id="rId11" Type="http://schemas.openxmlformats.org/officeDocument/2006/relationships/image" Target="../media/image8.svg"/><Relationship Id="rId5" Type="http://schemas.openxmlformats.org/officeDocument/2006/relationships/image" Target="../media/image2.svg"/><Relationship Id="rId15" Type="http://schemas.openxmlformats.org/officeDocument/2006/relationships/image" Target="../media/image11.jpeg"/><Relationship Id="rId10" Type="http://schemas.openxmlformats.org/officeDocument/2006/relationships/image" Target="../media/image7.svg"/><Relationship Id="rId4" Type="http://schemas.openxmlformats.org/officeDocument/2006/relationships/hyperlink" Target="https://www.foodforlife.org.uk/catering/food-for-life-served-here" TargetMode="External"/><Relationship Id="rId9" Type="http://schemas.openxmlformats.org/officeDocument/2006/relationships/image" Target="../media/image6.svg"/><Relationship Id="rId14" Type="http://schemas.openxmlformats.org/officeDocument/2006/relationships/image" Target="../media/image10.jpeg"/></Relationships>
</file>

<file path=ppt/slides/_rels/slide2.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14.png"/><Relationship Id="rId7"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svg"/><Relationship Id="rId10" Type="http://schemas.openxmlformats.org/officeDocument/2006/relationships/image" Target="../media/image16.png"/><Relationship Id="rId4" Type="http://schemas.openxmlformats.org/officeDocument/2006/relationships/image" Target="../media/image3.svg"/><Relationship Id="rId9" Type="http://schemas.openxmlformats.org/officeDocument/2006/relationships/image" Target="../media/image2.svg"/></Relationships>
</file>

<file path=ppt/slides/_rels/slide3.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17.png"/><Relationship Id="rId7" Type="http://schemas.openxmlformats.org/officeDocument/2006/relationships/image" Target="../media/image3.svg"/><Relationship Id="rId12" Type="http://schemas.openxmlformats.org/officeDocument/2006/relationships/image" Target="../media/image8.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svg"/><Relationship Id="rId11" Type="http://schemas.openxmlformats.org/officeDocument/2006/relationships/image" Target="../media/image7.svg"/><Relationship Id="rId5" Type="http://schemas.openxmlformats.org/officeDocument/2006/relationships/image" Target="../media/image14.png"/><Relationship Id="rId10" Type="http://schemas.openxmlformats.org/officeDocument/2006/relationships/image" Target="../media/image5.svg"/><Relationship Id="rId4" Type="http://schemas.openxmlformats.org/officeDocument/2006/relationships/image" Target="../media/image18.png"/><Relationship Id="rId9" Type="http://schemas.openxmlformats.org/officeDocument/2006/relationships/image" Target="../media/image2.svg"/></Relationships>
</file>

<file path=ppt/slides/_rels/slide4.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18.png"/><Relationship Id="rId7" Type="http://schemas.openxmlformats.org/officeDocument/2006/relationships/image" Target="../media/image5.svg"/><Relationship Id="rId12"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3.svg"/><Relationship Id="rId11" Type="http://schemas.openxmlformats.org/officeDocument/2006/relationships/image" Target="../media/image4.svg"/><Relationship Id="rId5" Type="http://schemas.openxmlformats.org/officeDocument/2006/relationships/image" Target="../media/image2.svg"/><Relationship Id="rId10" Type="http://schemas.openxmlformats.org/officeDocument/2006/relationships/image" Target="../media/image6.svg"/><Relationship Id="rId4" Type="http://schemas.openxmlformats.org/officeDocument/2006/relationships/image" Target="../media/image14.png"/><Relationship Id="rId9" Type="http://schemas.openxmlformats.org/officeDocument/2006/relationships/image" Target="../media/image8.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een screen with white birds&#10;&#10;AI-generated content may be incorrect.">
            <a:extLst>
              <a:ext uri="{FF2B5EF4-FFF2-40B4-BE49-F238E27FC236}">
                <a16:creationId xmlns:a16="http://schemas.microsoft.com/office/drawing/2014/main" id="{215E5F6B-19EB-EB34-265F-407DDED508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68" y="-43218"/>
            <a:ext cx="18300368" cy="10325100"/>
          </a:xfrm>
          <a:prstGeom prst="rect">
            <a:avLst/>
          </a:prstGeom>
        </p:spPr>
      </p:pic>
      <p:sp>
        <p:nvSpPr>
          <p:cNvPr id="7" name="Rectangle 6">
            <a:extLst>
              <a:ext uri="{FF2B5EF4-FFF2-40B4-BE49-F238E27FC236}">
                <a16:creationId xmlns:a16="http://schemas.microsoft.com/office/drawing/2014/main" id="{7D202EDC-9A86-F3FC-5F2B-795E0D2DDA32}"/>
              </a:ext>
            </a:extLst>
          </p:cNvPr>
          <p:cNvSpPr/>
          <p:nvPr/>
        </p:nvSpPr>
        <p:spPr>
          <a:xfrm>
            <a:off x="868054" y="2328520"/>
            <a:ext cx="10400762" cy="1914391"/>
          </a:xfrm>
          <a:custGeom>
            <a:avLst/>
            <a:gdLst>
              <a:gd name="csX0" fmla="*/ 0 w 10400762"/>
              <a:gd name="csY0" fmla="*/ 0 h 1914391"/>
              <a:gd name="csX1" fmla="*/ 10400762 w 10400762"/>
              <a:gd name="csY1" fmla="*/ 0 h 1914391"/>
              <a:gd name="csX2" fmla="*/ 10400762 w 10400762"/>
              <a:gd name="csY2" fmla="*/ 1914391 h 1914391"/>
              <a:gd name="csX3" fmla="*/ 0 w 10400762"/>
              <a:gd name="csY3" fmla="*/ 1914391 h 1914391"/>
              <a:gd name="csX4" fmla="*/ 0 w 10400762"/>
              <a:gd name="csY4" fmla="*/ 0 h 1914391"/>
            </a:gdLst>
            <a:ahLst/>
            <a:cxnLst>
              <a:cxn ang="0">
                <a:pos x="csX0" y="csY0"/>
              </a:cxn>
              <a:cxn ang="0">
                <a:pos x="csX1" y="csY1"/>
              </a:cxn>
              <a:cxn ang="0">
                <a:pos x="csX2" y="csY2"/>
              </a:cxn>
              <a:cxn ang="0">
                <a:pos x="csX3" y="csY3"/>
              </a:cxn>
              <a:cxn ang="0">
                <a:pos x="csX4" y="csY4"/>
              </a:cxn>
            </a:cxnLst>
            <a:rect l="l" t="t" r="r" b="b"/>
            <a:pathLst>
              <a:path w="10400762" h="1914391" fill="none" extrusionOk="0">
                <a:moveTo>
                  <a:pt x="0" y="0"/>
                </a:moveTo>
                <a:cubicBezTo>
                  <a:pt x="3396734" y="-149972"/>
                  <a:pt x="9358414" y="85198"/>
                  <a:pt x="10400762" y="0"/>
                </a:cubicBezTo>
                <a:cubicBezTo>
                  <a:pt x="10570173" y="217793"/>
                  <a:pt x="10486316" y="1115705"/>
                  <a:pt x="10400762" y="1914391"/>
                </a:cubicBezTo>
                <a:cubicBezTo>
                  <a:pt x="6992289" y="2005767"/>
                  <a:pt x="3838135" y="1908334"/>
                  <a:pt x="0" y="1914391"/>
                </a:cubicBezTo>
                <a:cubicBezTo>
                  <a:pt x="-92943" y="1528604"/>
                  <a:pt x="-168235" y="351939"/>
                  <a:pt x="0" y="0"/>
                </a:cubicBezTo>
                <a:close/>
              </a:path>
              <a:path w="10400762" h="1914391" stroke="0" extrusionOk="0">
                <a:moveTo>
                  <a:pt x="0" y="0"/>
                </a:moveTo>
                <a:cubicBezTo>
                  <a:pt x="4719550" y="-113254"/>
                  <a:pt x="7574205" y="102601"/>
                  <a:pt x="10400762" y="0"/>
                </a:cubicBezTo>
                <a:cubicBezTo>
                  <a:pt x="10347937" y="468980"/>
                  <a:pt x="10523936" y="1095664"/>
                  <a:pt x="10400762" y="1914391"/>
                </a:cubicBezTo>
                <a:cubicBezTo>
                  <a:pt x="8995639" y="1970201"/>
                  <a:pt x="4931716" y="2083349"/>
                  <a:pt x="0" y="1914391"/>
                </a:cubicBezTo>
                <a:cubicBezTo>
                  <a:pt x="-144930" y="1299938"/>
                  <a:pt x="-18259" y="467960"/>
                  <a:pt x="0" y="0"/>
                </a:cubicBezTo>
                <a:close/>
              </a:path>
            </a:pathLst>
          </a:custGeom>
          <a:solidFill>
            <a:srgbClr val="0070C0"/>
          </a:solidFill>
          <a:ln w="57150">
            <a:solidFill>
              <a:srgbClr val="FFFFFF"/>
            </a:solidFill>
            <a:extLst>
              <a:ext uri="{C807C97D-BFC1-408E-A445-0C87EB9F89A2}">
                <ask:lineSketchStyleProps xmlns:ask="http://schemas.microsoft.com/office/drawing/2018/sketchyshapes" sd="3499211612">
                  <a:prstGeom prst="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600" dirty="0">
                <a:solidFill>
                  <a:schemeClr val="bg1"/>
                </a:solidFill>
                <a:latin typeface="Canva Sans"/>
                <a:ea typeface="Calibri"/>
                <a:cs typeface="Calibri"/>
              </a:rPr>
              <a:t>Food for Life Served here (FFLSH) is an independent accreditation which we have been awarded year-on-year since 2009, and our Silver award shows our food is fresh, local, sustainable and ethical. To gain accreditation you must get points from the FFLSH standards, meaning local meat is Red Tractor assured, eggs are free range, and we only serve sustainably sourced fish, such as MSC. The standards also demonstrate our menus use less ultra-processed foods and no unwanted additives or sweeteners, focusing more on fresh and homemade dishes that our customers will enjoy. Read more about the FFLS award here - </a:t>
            </a:r>
            <a:r>
              <a:rPr lang="en-GB" sz="1600" dirty="0">
                <a:solidFill>
                  <a:schemeClr val="bg1"/>
                </a:solidFill>
                <a:latin typeface="Canva Sans"/>
                <a:ea typeface="Calibri"/>
                <a:cs typeface="Calibri"/>
                <a:hlinkClick r:id="rId4">
                  <a:extLst>
                    <a:ext uri="{A12FA001-AC4F-418D-AE19-62706E023703}">
                      <ahyp:hlinkClr xmlns:ahyp="http://schemas.microsoft.com/office/drawing/2018/hyperlinkcolor" val="tx"/>
                    </a:ext>
                  </a:extLst>
                </a:hlinkClick>
              </a:rPr>
              <a:t>Food for Life Served Here - Food for Life</a:t>
            </a:r>
            <a:endParaRPr lang="en-US" sz="1600" dirty="0">
              <a:solidFill>
                <a:schemeClr val="bg1"/>
              </a:solidFill>
            </a:endParaRPr>
          </a:p>
        </p:txBody>
      </p:sp>
      <p:graphicFrame>
        <p:nvGraphicFramePr>
          <p:cNvPr id="58" name="Table 57">
            <a:extLst>
              <a:ext uri="{FF2B5EF4-FFF2-40B4-BE49-F238E27FC236}">
                <a16:creationId xmlns:a16="http://schemas.microsoft.com/office/drawing/2014/main" id="{895B37CF-5EB6-9253-3BF1-6E028654AE92}"/>
              </a:ext>
            </a:extLst>
          </p:cNvPr>
          <p:cNvGraphicFramePr>
            <a:graphicFrameLocks noGrp="1"/>
          </p:cNvGraphicFramePr>
          <p:nvPr>
            <p:extLst>
              <p:ext uri="{D42A27DB-BD31-4B8C-83A1-F6EECF244321}">
                <p14:modId xmlns:p14="http://schemas.microsoft.com/office/powerpoint/2010/main" val="3527905282"/>
              </p:ext>
            </p:extLst>
          </p:nvPr>
        </p:nvGraphicFramePr>
        <p:xfrm>
          <a:off x="11833270" y="2031236"/>
          <a:ext cx="5904000" cy="6682712"/>
        </p:xfrm>
        <a:graphic>
          <a:graphicData uri="http://schemas.openxmlformats.org/drawingml/2006/table">
            <a:tbl>
              <a:tblPr firstRow="1" bandRow="1">
                <a:tableStyleId>{5940675A-B579-460E-94D1-54222C63F5DA}</a:tableStyleId>
              </a:tblPr>
              <a:tblGrid>
                <a:gridCol w="1476000">
                  <a:extLst>
                    <a:ext uri="{9D8B030D-6E8A-4147-A177-3AD203B41FA5}">
                      <a16:colId xmlns:a16="http://schemas.microsoft.com/office/drawing/2014/main" val="2767272427"/>
                    </a:ext>
                  </a:extLst>
                </a:gridCol>
                <a:gridCol w="1476000">
                  <a:extLst>
                    <a:ext uri="{9D8B030D-6E8A-4147-A177-3AD203B41FA5}">
                      <a16:colId xmlns:a16="http://schemas.microsoft.com/office/drawing/2014/main" val="3906064175"/>
                    </a:ext>
                  </a:extLst>
                </a:gridCol>
                <a:gridCol w="1476000">
                  <a:extLst>
                    <a:ext uri="{9D8B030D-6E8A-4147-A177-3AD203B41FA5}">
                      <a16:colId xmlns:a16="http://schemas.microsoft.com/office/drawing/2014/main" val="1480130788"/>
                    </a:ext>
                  </a:extLst>
                </a:gridCol>
                <a:gridCol w="1476000">
                  <a:extLst>
                    <a:ext uri="{9D8B030D-6E8A-4147-A177-3AD203B41FA5}">
                      <a16:colId xmlns:a16="http://schemas.microsoft.com/office/drawing/2014/main" val="58237784"/>
                    </a:ext>
                  </a:extLst>
                </a:gridCol>
              </a:tblGrid>
              <a:tr h="493761">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chemeClr val="bg1"/>
                          </a:solidFill>
                          <a:latin typeface="Barlow Condensed Bold" panose="020B0604020202020204" charset="0"/>
                        </a:rPr>
                        <a:t>Menu Key</a:t>
                      </a:r>
                    </a:p>
                  </a:txBody>
                  <a:tcPr/>
                </a:tc>
                <a:tc hMerge="1">
                  <a:txBody>
                    <a:bodyPr/>
                    <a:lstStyle/>
                    <a:p>
                      <a:endParaRPr lang="en-GB"/>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F1F9"/>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b="0" dirty="0">
                        <a:solidFill>
                          <a:srgbClr val="000000"/>
                        </a:solidFill>
                        <a:latin typeface="Barlow Condensed Bold"/>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0036C"/>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b="0" dirty="0">
                        <a:solidFill>
                          <a:srgbClr val="000000"/>
                        </a:solidFill>
                        <a:latin typeface="Barlow Condensed Bold"/>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0036C"/>
                    </a:solidFill>
                  </a:tcPr>
                </a:tc>
                <a:extLst>
                  <a:ext uri="{0D108BD9-81ED-4DB2-BD59-A6C34878D82A}">
                    <a16:rowId xmlns:a16="http://schemas.microsoft.com/office/drawing/2014/main" val="1162197202"/>
                  </a:ext>
                </a:extLst>
              </a:tr>
              <a:tr h="108000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0" dirty="0">
                          <a:solidFill>
                            <a:schemeClr val="tx1"/>
                          </a:solidFill>
                          <a:latin typeface="Canva Sans" panose="020B0604020202020204" charset="0"/>
                        </a:rPr>
                        <a:t>Freshly made on site</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US" sz="1400" b="0" dirty="0">
                        <a:solidFill>
                          <a:schemeClr val="tx1"/>
                        </a:solidFill>
                        <a:latin typeface="Canva Sans" panose="020B0604020202020204" charset="0"/>
                      </a:endParaRPr>
                    </a:p>
                  </a:txBody>
                  <a:tcPr anchor="ctr">
                    <a:solidFill>
                      <a:schemeClr val="bg1"/>
                    </a:solidFill>
                  </a:tcPr>
                </a:tc>
                <a:tc>
                  <a:txBody>
                    <a:bodyPr/>
                    <a:lstStyle/>
                    <a:p>
                      <a:pPr algn="r"/>
                      <a:endParaRPr lang="en-GB" sz="1400" dirty="0">
                        <a:solidFill>
                          <a:schemeClr val="tx1"/>
                        </a:solidFill>
                        <a:latin typeface="Canva Sans" panose="020B0604020202020204" charset="0"/>
                      </a:endParaRPr>
                    </a:p>
                  </a:txBody>
                  <a:tcPr anchor="c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latin typeface="Canva Sans" panose="020B0604020202020204" charset="0"/>
                        </a:rPr>
                        <a:t>At least 50% of the dessert is fruit</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US" sz="1400" dirty="0">
                        <a:solidFill>
                          <a:schemeClr val="tx1"/>
                        </a:solidFill>
                        <a:latin typeface="Canva Sans" panose="020B0604020202020204" charset="0"/>
                      </a:endParaRPr>
                    </a:p>
                  </a:txBody>
                  <a:tcPr anchor="c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400" dirty="0">
                        <a:solidFill>
                          <a:schemeClr val="tx1"/>
                        </a:solidFill>
                        <a:latin typeface="Canva Sans"/>
                      </a:endParaRPr>
                    </a:p>
                  </a:txBody>
                  <a:tcPr anchor="ctr">
                    <a:solidFill>
                      <a:schemeClr val="bg1"/>
                    </a:solidFill>
                  </a:tcPr>
                </a:tc>
                <a:extLst>
                  <a:ext uri="{0D108BD9-81ED-4DB2-BD59-A6C34878D82A}">
                    <a16:rowId xmlns:a16="http://schemas.microsoft.com/office/drawing/2014/main" val="4163530976"/>
                  </a:ext>
                </a:extLst>
              </a:tr>
              <a:tr h="108000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0" dirty="0">
                          <a:solidFill>
                            <a:schemeClr val="tx1"/>
                          </a:solidFill>
                          <a:latin typeface="Canva Sans" panose="020B0604020202020204" charset="0"/>
                        </a:rPr>
                        <a:t>Seasonal</a:t>
                      </a:r>
                    </a:p>
                    <a:p>
                      <a:pPr marL="0" marR="0" lvl="0" indent="0" algn="r">
                        <a:lnSpc>
                          <a:spcPct val="100000"/>
                        </a:lnSpc>
                        <a:spcBef>
                          <a:spcPts val="0"/>
                        </a:spcBef>
                        <a:spcAft>
                          <a:spcPts val="0"/>
                        </a:spcAft>
                        <a:buClrTx/>
                        <a:buSzTx/>
                        <a:buFontTx/>
                        <a:buNone/>
                      </a:pPr>
                      <a:endParaRPr lang="en-US" sz="1400" b="0" dirty="0">
                        <a:solidFill>
                          <a:schemeClr val="tx1"/>
                        </a:solidFill>
                        <a:latin typeface="Canva Sans" panose="020B0604020202020204" charset="0"/>
                      </a:endParaRPr>
                    </a:p>
                    <a:p>
                      <a:pPr marL="0" marR="0" lvl="0" indent="0" algn="r">
                        <a:lnSpc>
                          <a:spcPct val="100000"/>
                        </a:lnSpc>
                        <a:spcBef>
                          <a:spcPts val="0"/>
                        </a:spcBef>
                        <a:spcAft>
                          <a:spcPts val="0"/>
                        </a:spcAft>
                        <a:buClrTx/>
                        <a:buSzTx/>
                        <a:buFontTx/>
                        <a:buNone/>
                      </a:pPr>
                      <a:endParaRPr lang="en-US" sz="1400" b="0" dirty="0">
                        <a:solidFill>
                          <a:schemeClr val="tx1"/>
                        </a:solidFill>
                        <a:latin typeface="Canva Sans" panose="020B0604020202020204" charset="0"/>
                      </a:endParaRPr>
                    </a:p>
                  </a:txBody>
                  <a:tcPr anchor="ctr">
                    <a:solidFill>
                      <a:schemeClr val="bg1"/>
                    </a:solidFill>
                  </a:tcPr>
                </a:tc>
                <a:tc>
                  <a:txBody>
                    <a:bodyPr/>
                    <a:lstStyle/>
                    <a:p>
                      <a:pPr algn="r"/>
                      <a:endParaRPr lang="en-GB" sz="1400" dirty="0">
                        <a:solidFill>
                          <a:schemeClr val="tx1"/>
                        </a:solidFill>
                        <a:latin typeface="Canva Sans" panose="020B0604020202020204" charset="0"/>
                      </a:endParaRPr>
                    </a:p>
                  </a:txBody>
                  <a:tcPr anchor="ctr">
                    <a:solidFill>
                      <a:schemeClr val="bg1"/>
                    </a:solidFill>
                  </a:tcPr>
                </a:tc>
                <a:tc>
                  <a:txBody>
                    <a:bodyPr/>
                    <a:lstStyle/>
                    <a:p>
                      <a:pPr algn="r"/>
                      <a:r>
                        <a:rPr lang="en-US" sz="1400" dirty="0">
                          <a:solidFill>
                            <a:schemeClr val="tx1"/>
                          </a:solidFill>
                          <a:latin typeface="Canva Sans" panose="020B0604020202020204" charset="0"/>
                        </a:rPr>
                        <a:t>Red Tractor Assured British Meat</a:t>
                      </a:r>
                    </a:p>
                    <a:p>
                      <a:pPr algn="r"/>
                      <a:endParaRPr lang="en-US" sz="1400" dirty="0">
                        <a:solidFill>
                          <a:schemeClr val="tx1"/>
                        </a:solidFill>
                        <a:latin typeface="Canva Sans" panose="020B0604020202020204" charset="0"/>
                      </a:endParaRPr>
                    </a:p>
                  </a:txBody>
                  <a:tcPr anchor="ctr">
                    <a:solidFill>
                      <a:schemeClr val="bg1"/>
                    </a:solidFill>
                  </a:tcPr>
                </a:tc>
                <a:tc>
                  <a:txBody>
                    <a:bodyPr/>
                    <a:lstStyle/>
                    <a:p>
                      <a:pPr algn="r"/>
                      <a:endParaRPr lang="en-US" sz="1400" dirty="0">
                        <a:solidFill>
                          <a:schemeClr val="tx1"/>
                        </a:solidFill>
                        <a:latin typeface="Canva Sans"/>
                      </a:endParaRPr>
                    </a:p>
                  </a:txBody>
                  <a:tcPr anchor="ctr">
                    <a:solidFill>
                      <a:schemeClr val="bg1"/>
                    </a:solidFill>
                  </a:tcPr>
                </a:tc>
                <a:extLst>
                  <a:ext uri="{0D108BD9-81ED-4DB2-BD59-A6C34878D82A}">
                    <a16:rowId xmlns:a16="http://schemas.microsoft.com/office/drawing/2014/main" val="1867446762"/>
                  </a:ext>
                </a:extLst>
              </a:tr>
              <a:tr h="108000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0" dirty="0">
                          <a:solidFill>
                            <a:schemeClr val="tx1"/>
                          </a:solidFill>
                          <a:latin typeface="Canva Sans" panose="020B0604020202020204" charset="0"/>
                        </a:rPr>
                        <a:t>Added Plant Protein (50% of the protein comes from plant sources)</a:t>
                      </a:r>
                    </a:p>
                  </a:txBody>
                  <a:tcPr anchor="ctr">
                    <a:solidFill>
                      <a:schemeClr val="bg1"/>
                    </a:solidFill>
                  </a:tcPr>
                </a:tc>
                <a:tc>
                  <a:txBody>
                    <a:bodyPr/>
                    <a:lstStyle/>
                    <a:p>
                      <a:pPr algn="r"/>
                      <a:endParaRPr lang="en-GB" sz="1400" dirty="0">
                        <a:solidFill>
                          <a:schemeClr val="tx1"/>
                        </a:solidFill>
                        <a:latin typeface="Canva Sans" panose="020B0604020202020204" charset="0"/>
                      </a:endParaRPr>
                    </a:p>
                  </a:txBody>
                  <a:tcPr anchor="c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latin typeface="Canva Sans" panose="020B0604020202020204" charset="0"/>
                        </a:rPr>
                        <a:t>MSC Certified Sustainable Seafood</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US" sz="1400" dirty="0">
                        <a:solidFill>
                          <a:schemeClr val="tx1"/>
                        </a:solidFill>
                        <a:latin typeface="Canva Sans" panose="020B0604020202020204" charset="0"/>
                      </a:endParaRPr>
                    </a:p>
                  </a:txBody>
                  <a:tcPr anchor="c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400" dirty="0">
                        <a:solidFill>
                          <a:schemeClr val="tx1"/>
                        </a:solidFill>
                        <a:latin typeface="Canva Sans"/>
                      </a:endParaRPr>
                    </a:p>
                  </a:txBody>
                  <a:tcPr anchor="ctr">
                    <a:solidFill>
                      <a:schemeClr val="bg1"/>
                    </a:solidFill>
                  </a:tcPr>
                </a:tc>
                <a:extLst>
                  <a:ext uri="{0D108BD9-81ED-4DB2-BD59-A6C34878D82A}">
                    <a16:rowId xmlns:a16="http://schemas.microsoft.com/office/drawing/2014/main" val="2110381991"/>
                  </a:ext>
                </a:extLst>
              </a:tr>
              <a:tr h="108000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0" dirty="0">
                          <a:solidFill>
                            <a:schemeClr val="tx1"/>
                          </a:solidFill>
                          <a:latin typeface="Canva Sans" panose="020B0604020202020204" charset="0"/>
                        </a:rPr>
                        <a:t>Vegan dish</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US" sz="1400" b="0" dirty="0">
                        <a:solidFill>
                          <a:schemeClr val="tx1"/>
                        </a:solidFill>
                        <a:latin typeface="Canva Sans" panose="020B060402020202020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lang="en-US" sz="1400" b="0" dirty="0">
                        <a:solidFill>
                          <a:schemeClr val="tx1"/>
                        </a:solidFill>
                        <a:latin typeface="Canva Sans" panose="020B0604020202020204" charset="0"/>
                      </a:endParaRPr>
                    </a:p>
                  </a:txBody>
                  <a:tcPr anchor="ctr">
                    <a:solidFill>
                      <a:schemeClr val="bg1"/>
                    </a:solidFill>
                  </a:tcPr>
                </a:tc>
                <a:tc>
                  <a:txBody>
                    <a:bodyPr/>
                    <a:lstStyle/>
                    <a:p>
                      <a:pPr algn="r"/>
                      <a:endParaRPr lang="en-GB" sz="1400" dirty="0">
                        <a:solidFill>
                          <a:schemeClr val="tx1"/>
                        </a:solidFill>
                        <a:latin typeface="Canva Sans" panose="020B0604020202020204" charset="0"/>
                      </a:endParaRPr>
                    </a:p>
                  </a:txBody>
                  <a:tcPr anchor="c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latin typeface="Canva Sans" panose="020B0604020202020204" charset="0"/>
                        </a:rPr>
                        <a:t>A source of </a:t>
                      </a:r>
                      <a:r>
                        <a:rPr lang="en-US" sz="1400" dirty="0" err="1">
                          <a:solidFill>
                            <a:schemeClr val="tx1"/>
                          </a:solidFill>
                          <a:latin typeface="Canva Sans" panose="020B0604020202020204" charset="0"/>
                        </a:rPr>
                        <a:t>wholemeal</a:t>
                      </a:r>
                      <a:r>
                        <a:rPr lang="en-US" sz="1400" dirty="0">
                          <a:solidFill>
                            <a:schemeClr val="tx1"/>
                          </a:solidFill>
                          <a:latin typeface="Canva Sans" panose="020B0604020202020204" charset="0"/>
                        </a:rPr>
                        <a:t> carbohydrates</a:t>
                      </a:r>
                    </a:p>
                  </a:txBody>
                  <a:tcPr anchor="c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400" dirty="0">
                        <a:solidFill>
                          <a:schemeClr val="tx1"/>
                        </a:solidFill>
                        <a:latin typeface="Canva Sans"/>
                      </a:endParaRPr>
                    </a:p>
                  </a:txBody>
                  <a:tcPr anchor="ctr">
                    <a:solidFill>
                      <a:schemeClr val="bg1"/>
                    </a:solidFill>
                  </a:tcPr>
                </a:tc>
                <a:extLst>
                  <a:ext uri="{0D108BD9-81ED-4DB2-BD59-A6C34878D82A}">
                    <a16:rowId xmlns:a16="http://schemas.microsoft.com/office/drawing/2014/main" val="1079872268"/>
                  </a:ext>
                </a:extLst>
              </a:tr>
              <a:tr h="1790711">
                <a:tc gridSpan="2">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latin typeface="Canva Sans" panose="020B0604020202020204" charset="0"/>
                        </a:rPr>
                        <a:t>Meets government sugar recommendations for a school lunch (6.5g free sugar or less)</a:t>
                      </a:r>
                    </a:p>
                  </a:txBody>
                  <a:tcPr anchor="ctr">
                    <a:solidFill>
                      <a:schemeClr val="bg1"/>
                    </a:solidFill>
                  </a:tcPr>
                </a:tc>
                <a:tc hMerge="1">
                  <a:txBody>
                    <a:bodyPr/>
                    <a:lstStyle/>
                    <a:p>
                      <a:endParaRPr lang="en-GB" sz="1400" dirty="0">
                        <a:solidFill>
                          <a:schemeClr val="bg1"/>
                        </a:solidFill>
                      </a:endParaRPr>
                    </a:p>
                  </a:txBody>
                  <a:tcPr>
                    <a:lnL w="12700" cap="flat" cmpd="sng" algn="ctr">
                      <a:solidFill>
                        <a:srgbClr val="A0036C"/>
                      </a:solidFill>
                      <a:prstDash val="solid"/>
                      <a:round/>
                      <a:headEnd type="none" w="med" len="med"/>
                      <a:tailEnd type="none" w="med" len="med"/>
                    </a:lnL>
                    <a:lnR w="12700" cap="flat" cmpd="sng" algn="ctr">
                      <a:solidFill>
                        <a:srgbClr val="A0036C"/>
                      </a:solidFill>
                      <a:prstDash val="solid"/>
                      <a:round/>
                      <a:headEnd type="none" w="med" len="med"/>
                      <a:tailEnd type="none" w="med" len="med"/>
                    </a:lnR>
                    <a:lnT w="12700" cap="flat" cmpd="sng" algn="ctr">
                      <a:solidFill>
                        <a:srgbClr val="A0036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3A2C7"/>
                    </a:solidFill>
                  </a:tcPr>
                </a:tc>
                <a:tc gridSpan="2">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400" dirty="0">
                        <a:solidFill>
                          <a:schemeClr val="tx1"/>
                        </a:solidFill>
                        <a:latin typeface="Canva Sans"/>
                      </a:endParaRPr>
                    </a:p>
                  </a:txBody>
                  <a:tcPr anchor="ctr">
                    <a:solidFill>
                      <a:schemeClr val="bg1"/>
                    </a:solidFill>
                  </a:tcPr>
                </a:tc>
                <a:tc hMerge="1">
                  <a:txBody>
                    <a:bodyPr/>
                    <a:lstStyle/>
                    <a:p>
                      <a:endParaRPr lang="en-GB" sz="14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A0036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6C64"/>
                    </a:solidFill>
                  </a:tcPr>
                </a:tc>
                <a:extLst>
                  <a:ext uri="{0D108BD9-81ED-4DB2-BD59-A6C34878D82A}">
                    <a16:rowId xmlns:a16="http://schemas.microsoft.com/office/drawing/2014/main" val="4236239693"/>
                  </a:ext>
                </a:extLst>
              </a:tr>
            </a:tbl>
          </a:graphicData>
        </a:graphic>
      </p:graphicFrame>
      <p:grpSp>
        <p:nvGrpSpPr>
          <p:cNvPr id="40" name="Group 25">
            <a:extLst>
              <a:ext uri="{FF2B5EF4-FFF2-40B4-BE49-F238E27FC236}">
                <a16:creationId xmlns:a16="http://schemas.microsoft.com/office/drawing/2014/main" id="{A7CADAA7-7376-F151-6400-F91644098AA7}"/>
              </a:ext>
            </a:extLst>
          </p:cNvPr>
          <p:cNvGrpSpPr/>
          <p:nvPr/>
        </p:nvGrpSpPr>
        <p:grpSpPr>
          <a:xfrm>
            <a:off x="13666875" y="2707362"/>
            <a:ext cx="756541" cy="756542"/>
            <a:chOff x="0" y="0"/>
            <a:chExt cx="812800" cy="812800"/>
          </a:xfrm>
        </p:grpSpPr>
        <p:sp>
          <p:nvSpPr>
            <p:cNvPr id="44" name="Freeform 26">
              <a:extLst>
                <a:ext uri="{FF2B5EF4-FFF2-40B4-BE49-F238E27FC236}">
                  <a16:creationId xmlns:a16="http://schemas.microsoft.com/office/drawing/2014/main" id="{15F9EE71-8F4F-5751-95DB-1CFD5F10C35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45" name="TextBox 27">
              <a:extLst>
                <a:ext uri="{FF2B5EF4-FFF2-40B4-BE49-F238E27FC236}">
                  <a16:creationId xmlns:a16="http://schemas.microsoft.com/office/drawing/2014/main" id="{D466AB07-9E67-03AE-43AE-2237EDB54046}"/>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41" name="Freeform 28">
            <a:extLst>
              <a:ext uri="{FF2B5EF4-FFF2-40B4-BE49-F238E27FC236}">
                <a16:creationId xmlns:a16="http://schemas.microsoft.com/office/drawing/2014/main" id="{B21B244B-1E9B-EE8D-7F94-AA8097E3A3D0}"/>
              </a:ext>
            </a:extLst>
          </p:cNvPr>
          <p:cNvSpPr/>
          <p:nvPr/>
        </p:nvSpPr>
        <p:spPr>
          <a:xfrm rot="1025364">
            <a:off x="14018521" y="2774192"/>
            <a:ext cx="351919" cy="280895"/>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42" name="TextBox 29">
            <a:extLst>
              <a:ext uri="{FF2B5EF4-FFF2-40B4-BE49-F238E27FC236}">
                <a16:creationId xmlns:a16="http://schemas.microsoft.com/office/drawing/2014/main" id="{CF0B2A50-2BA9-FE21-2D03-5BF19FE1F50B}"/>
              </a:ext>
            </a:extLst>
          </p:cNvPr>
          <p:cNvSpPr txBox="1"/>
          <p:nvPr/>
        </p:nvSpPr>
        <p:spPr>
          <a:xfrm>
            <a:off x="13702479" y="2890720"/>
            <a:ext cx="823842" cy="442205"/>
          </a:xfrm>
          <a:prstGeom prst="rect">
            <a:avLst/>
          </a:prstGeom>
        </p:spPr>
        <p:txBody>
          <a:bodyPr lIns="0" tIns="0" rIns="0" bIns="0" rtlCol="0" anchor="t">
            <a:spAutoFit/>
          </a:bodyPr>
          <a:lstStyle/>
          <a:p>
            <a:pPr algn="l">
              <a:lnSpc>
                <a:spcPts val="1749"/>
              </a:lnSpc>
            </a:pPr>
            <a:r>
              <a:rPr lang="en-US" sz="1495" spc="-74" dirty="0">
                <a:solidFill>
                  <a:srgbClr val="FFFFFF"/>
                </a:solidFill>
                <a:latin typeface="League Spartan"/>
              </a:rPr>
              <a:t> made </a:t>
            </a:r>
          </a:p>
          <a:p>
            <a:pPr algn="l">
              <a:lnSpc>
                <a:spcPts val="1749"/>
              </a:lnSpc>
            </a:pPr>
            <a:r>
              <a:rPr lang="en-US" sz="1495" spc="-74" dirty="0">
                <a:solidFill>
                  <a:srgbClr val="FFFFFF"/>
                </a:solidFill>
                <a:latin typeface="League Spartan"/>
              </a:rPr>
              <a:t>       site</a:t>
            </a:r>
          </a:p>
        </p:txBody>
      </p:sp>
      <p:sp>
        <p:nvSpPr>
          <p:cNvPr id="43" name="TextBox 30">
            <a:extLst>
              <a:ext uri="{FF2B5EF4-FFF2-40B4-BE49-F238E27FC236}">
                <a16:creationId xmlns:a16="http://schemas.microsoft.com/office/drawing/2014/main" id="{3880937C-7CFC-0029-A8DC-C3E0655EBD5E}"/>
              </a:ext>
            </a:extLst>
          </p:cNvPr>
          <p:cNvSpPr txBox="1"/>
          <p:nvPr/>
        </p:nvSpPr>
        <p:spPr>
          <a:xfrm rot="21386977">
            <a:off x="13530604" y="3156051"/>
            <a:ext cx="717954" cy="155299"/>
          </a:xfrm>
          <a:prstGeom prst="rect">
            <a:avLst/>
          </a:prstGeom>
        </p:spPr>
        <p:txBody>
          <a:bodyPr wrap="square" lIns="0" tIns="0" rIns="0" bIns="0" rtlCol="0" anchor="t">
            <a:spAutoFit/>
          </a:bodyPr>
          <a:lstStyle/>
          <a:p>
            <a:pPr algn="ctr">
              <a:lnSpc>
                <a:spcPts val="1058"/>
              </a:lnSpc>
            </a:pPr>
            <a:r>
              <a:rPr lang="en-US" sz="1357" dirty="0">
                <a:solidFill>
                  <a:srgbClr val="A6D8EC"/>
                </a:solidFill>
                <a:latin typeface="Feeling Passionate"/>
              </a:rPr>
              <a:t>on</a:t>
            </a:r>
          </a:p>
        </p:txBody>
      </p:sp>
      <p:grpSp>
        <p:nvGrpSpPr>
          <p:cNvPr id="47" name="Group 40">
            <a:extLst>
              <a:ext uri="{FF2B5EF4-FFF2-40B4-BE49-F238E27FC236}">
                <a16:creationId xmlns:a16="http://schemas.microsoft.com/office/drawing/2014/main" id="{A28DC771-18CB-3A4B-173A-32B8AA46E930}"/>
              </a:ext>
            </a:extLst>
          </p:cNvPr>
          <p:cNvGrpSpPr/>
          <p:nvPr/>
        </p:nvGrpSpPr>
        <p:grpSpPr>
          <a:xfrm>
            <a:off x="13622930" y="6293246"/>
            <a:ext cx="839876" cy="355832"/>
            <a:chOff x="0" y="-28575"/>
            <a:chExt cx="831609" cy="352329"/>
          </a:xfrm>
        </p:grpSpPr>
        <p:sp>
          <p:nvSpPr>
            <p:cNvPr id="50" name="Freeform 41">
              <a:extLst>
                <a:ext uri="{FF2B5EF4-FFF2-40B4-BE49-F238E27FC236}">
                  <a16:creationId xmlns:a16="http://schemas.microsoft.com/office/drawing/2014/main" id="{DA189C30-5A5B-04BD-C85A-9CED4DF8FA02}"/>
                </a:ext>
              </a:extLst>
            </p:cNvPr>
            <p:cNvSpPr/>
            <p:nvPr/>
          </p:nvSpPr>
          <p:spPr>
            <a:xfrm>
              <a:off x="0" y="0"/>
              <a:ext cx="831609" cy="323754"/>
            </a:xfrm>
            <a:custGeom>
              <a:avLst/>
              <a:gdLst/>
              <a:ahLst/>
              <a:cxnLst/>
              <a:rect l="l" t="t" r="r" b="b"/>
              <a:pathLst>
                <a:path w="831609" h="323754">
                  <a:moveTo>
                    <a:pt x="161877" y="0"/>
                  </a:moveTo>
                  <a:lnTo>
                    <a:pt x="669732" y="0"/>
                  </a:lnTo>
                  <a:cubicBezTo>
                    <a:pt x="712665" y="0"/>
                    <a:pt x="753839" y="17055"/>
                    <a:pt x="784197" y="47413"/>
                  </a:cubicBezTo>
                  <a:cubicBezTo>
                    <a:pt x="814555" y="77771"/>
                    <a:pt x="831609" y="118945"/>
                    <a:pt x="831609" y="161877"/>
                  </a:cubicBezTo>
                  <a:lnTo>
                    <a:pt x="831609" y="161877"/>
                  </a:lnTo>
                  <a:cubicBezTo>
                    <a:pt x="831609" y="204810"/>
                    <a:pt x="814555" y="245984"/>
                    <a:pt x="784197" y="276341"/>
                  </a:cubicBezTo>
                  <a:cubicBezTo>
                    <a:pt x="753839" y="306699"/>
                    <a:pt x="712665" y="323754"/>
                    <a:pt x="669732" y="323754"/>
                  </a:cubicBezTo>
                  <a:lnTo>
                    <a:pt x="161877" y="323754"/>
                  </a:lnTo>
                  <a:cubicBezTo>
                    <a:pt x="118945" y="323754"/>
                    <a:pt x="77771" y="306699"/>
                    <a:pt x="47413" y="276341"/>
                  </a:cubicBezTo>
                  <a:cubicBezTo>
                    <a:pt x="17055" y="245984"/>
                    <a:pt x="0" y="204810"/>
                    <a:pt x="0" y="161877"/>
                  </a:cubicBezTo>
                  <a:lnTo>
                    <a:pt x="0" y="161877"/>
                  </a:lnTo>
                  <a:cubicBezTo>
                    <a:pt x="0" y="118945"/>
                    <a:pt x="17055" y="77771"/>
                    <a:pt x="47413" y="47413"/>
                  </a:cubicBezTo>
                  <a:cubicBezTo>
                    <a:pt x="77771" y="17055"/>
                    <a:pt x="118945" y="0"/>
                    <a:pt x="161877" y="0"/>
                  </a:cubicBezTo>
                  <a:close/>
                </a:path>
              </a:pathLst>
            </a:custGeom>
            <a:solidFill>
              <a:srgbClr val="18B210"/>
            </a:solidFill>
          </p:spPr>
          <p:txBody>
            <a:bodyPr/>
            <a:lstStyle/>
            <a:p>
              <a:endParaRPr lang="en-GB"/>
            </a:p>
          </p:txBody>
        </p:sp>
        <p:sp>
          <p:nvSpPr>
            <p:cNvPr id="51" name="TextBox 42">
              <a:extLst>
                <a:ext uri="{FF2B5EF4-FFF2-40B4-BE49-F238E27FC236}">
                  <a16:creationId xmlns:a16="http://schemas.microsoft.com/office/drawing/2014/main" id="{44E5B2C1-1401-FB42-F7D9-FB55DB9CC970}"/>
                </a:ext>
              </a:extLst>
            </p:cNvPr>
            <p:cNvSpPr txBox="1"/>
            <p:nvPr/>
          </p:nvSpPr>
          <p:spPr>
            <a:xfrm>
              <a:off x="0" y="-28575"/>
              <a:ext cx="831609" cy="352329"/>
            </a:xfrm>
            <a:prstGeom prst="rect">
              <a:avLst/>
            </a:prstGeom>
          </p:spPr>
          <p:txBody>
            <a:bodyPr lIns="27376" tIns="27376" rIns="27376" bIns="27376" rtlCol="0" anchor="ctr"/>
            <a:lstStyle/>
            <a:p>
              <a:pPr algn="ctr">
                <a:lnSpc>
                  <a:spcPts val="1959"/>
                </a:lnSpc>
              </a:pPr>
              <a:endParaRPr/>
            </a:p>
          </p:txBody>
        </p:sp>
      </p:grpSp>
      <p:sp>
        <p:nvSpPr>
          <p:cNvPr id="48" name="TextBox 43">
            <a:extLst>
              <a:ext uri="{FF2B5EF4-FFF2-40B4-BE49-F238E27FC236}">
                <a16:creationId xmlns:a16="http://schemas.microsoft.com/office/drawing/2014/main" id="{C57DBB5D-8C60-DA82-9E9F-19375FBDE66C}"/>
              </a:ext>
            </a:extLst>
          </p:cNvPr>
          <p:cNvSpPr txBox="1"/>
          <p:nvPr/>
        </p:nvSpPr>
        <p:spPr>
          <a:xfrm>
            <a:off x="13638964" y="6336481"/>
            <a:ext cx="797375" cy="257455"/>
          </a:xfrm>
          <a:prstGeom prst="rect">
            <a:avLst/>
          </a:prstGeom>
        </p:spPr>
        <p:txBody>
          <a:bodyPr lIns="0" tIns="0" rIns="0" bIns="0" rtlCol="0" anchor="t">
            <a:spAutoFit/>
          </a:bodyPr>
          <a:lstStyle/>
          <a:p>
            <a:pPr algn="ctr">
              <a:lnSpc>
                <a:spcPts val="2170"/>
              </a:lnSpc>
              <a:spcBef>
                <a:spcPct val="0"/>
              </a:spcBef>
            </a:pPr>
            <a:r>
              <a:rPr lang="en-US" sz="1550" dirty="0">
                <a:solidFill>
                  <a:srgbClr val="F2FBF4"/>
                </a:solidFill>
                <a:latin typeface="TAN Nimbus"/>
              </a:rPr>
              <a:t>vegan</a:t>
            </a:r>
          </a:p>
        </p:txBody>
      </p:sp>
      <p:sp>
        <p:nvSpPr>
          <p:cNvPr id="49" name="Freeform 44">
            <a:extLst>
              <a:ext uri="{FF2B5EF4-FFF2-40B4-BE49-F238E27FC236}">
                <a16:creationId xmlns:a16="http://schemas.microsoft.com/office/drawing/2014/main" id="{497A8B22-6628-44C2-6805-29E5BB11627E}"/>
              </a:ext>
            </a:extLst>
          </p:cNvPr>
          <p:cNvSpPr/>
          <p:nvPr/>
        </p:nvSpPr>
        <p:spPr>
          <a:xfrm>
            <a:off x="13753251" y="6004976"/>
            <a:ext cx="568802" cy="343412"/>
          </a:xfrm>
          <a:custGeom>
            <a:avLst/>
            <a:gdLst/>
            <a:ahLst/>
            <a:cxnLst/>
            <a:rect l="l" t="t" r="r" b="b"/>
            <a:pathLst>
              <a:path w="758403" h="457882">
                <a:moveTo>
                  <a:pt x="0" y="0"/>
                </a:moveTo>
                <a:lnTo>
                  <a:pt x="758403" y="0"/>
                </a:lnTo>
                <a:lnTo>
                  <a:pt x="758403" y="457882"/>
                </a:lnTo>
                <a:lnTo>
                  <a:pt x="0" y="45788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52" name="Freeform 93">
            <a:extLst>
              <a:ext uri="{FF2B5EF4-FFF2-40B4-BE49-F238E27FC236}">
                <a16:creationId xmlns:a16="http://schemas.microsoft.com/office/drawing/2014/main" id="{F06965DE-0C13-7B37-7EC0-A55ADB5B057D}"/>
              </a:ext>
            </a:extLst>
          </p:cNvPr>
          <p:cNvSpPr/>
          <p:nvPr/>
        </p:nvSpPr>
        <p:spPr>
          <a:xfrm rot="307044">
            <a:off x="16513335" y="2623996"/>
            <a:ext cx="823625" cy="854318"/>
          </a:xfrm>
          <a:custGeom>
            <a:avLst/>
            <a:gdLst/>
            <a:ahLst/>
            <a:cxnLst/>
            <a:rect l="l" t="t" r="r" b="b"/>
            <a:pathLst>
              <a:path w="522003" h="573057">
                <a:moveTo>
                  <a:pt x="0" y="0"/>
                </a:moveTo>
                <a:lnTo>
                  <a:pt x="522003" y="0"/>
                </a:lnTo>
                <a:lnTo>
                  <a:pt x="522003" y="573057"/>
                </a:lnTo>
                <a:lnTo>
                  <a:pt x="0" y="57305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54" name="Freeform 95">
            <a:extLst>
              <a:ext uri="{FF2B5EF4-FFF2-40B4-BE49-F238E27FC236}">
                <a16:creationId xmlns:a16="http://schemas.microsoft.com/office/drawing/2014/main" id="{45EC01AE-6B37-F781-1AE9-4E812AAF1120}"/>
              </a:ext>
            </a:extLst>
          </p:cNvPr>
          <p:cNvSpPr/>
          <p:nvPr/>
        </p:nvSpPr>
        <p:spPr>
          <a:xfrm>
            <a:off x="15103687" y="7358030"/>
            <a:ext cx="917157" cy="888978"/>
          </a:xfrm>
          <a:custGeom>
            <a:avLst/>
            <a:gdLst/>
            <a:ahLst/>
            <a:cxnLst/>
            <a:rect l="l" t="t" r="r" b="b"/>
            <a:pathLst>
              <a:path w="808704" h="726216">
                <a:moveTo>
                  <a:pt x="0" y="0"/>
                </a:moveTo>
                <a:lnTo>
                  <a:pt x="808705" y="0"/>
                </a:lnTo>
                <a:lnTo>
                  <a:pt x="808705" y="726216"/>
                </a:lnTo>
                <a:lnTo>
                  <a:pt x="0" y="726216"/>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55" name="TextBox 96">
            <a:extLst>
              <a:ext uri="{FF2B5EF4-FFF2-40B4-BE49-F238E27FC236}">
                <a16:creationId xmlns:a16="http://schemas.microsoft.com/office/drawing/2014/main" id="{C2A81F88-4C2C-16CD-6DB9-B8FAED9CE536}"/>
              </a:ext>
            </a:extLst>
          </p:cNvPr>
          <p:cNvSpPr txBox="1"/>
          <p:nvPr/>
        </p:nvSpPr>
        <p:spPr>
          <a:xfrm>
            <a:off x="15092544" y="7852838"/>
            <a:ext cx="939441" cy="370780"/>
          </a:xfrm>
          <a:prstGeom prst="rect">
            <a:avLst/>
          </a:prstGeom>
        </p:spPr>
        <p:txBody>
          <a:bodyPr lIns="0" tIns="0" rIns="0" bIns="0" rtlCol="0" anchor="t">
            <a:spAutoFit/>
          </a:bodyPr>
          <a:lstStyle/>
          <a:p>
            <a:pPr algn="ctr">
              <a:lnSpc>
                <a:spcPts val="1683"/>
              </a:lnSpc>
            </a:pPr>
            <a:r>
              <a:rPr lang="en-US" sz="1650" dirty="0">
                <a:solidFill>
                  <a:srgbClr val="FFFCF5"/>
                </a:solidFill>
                <a:latin typeface="Playfair Display Heavy"/>
              </a:rPr>
              <a:t>sugar</a:t>
            </a:r>
          </a:p>
        </p:txBody>
      </p:sp>
      <p:sp>
        <p:nvSpPr>
          <p:cNvPr id="56" name="TextBox 97">
            <a:extLst>
              <a:ext uri="{FF2B5EF4-FFF2-40B4-BE49-F238E27FC236}">
                <a16:creationId xmlns:a16="http://schemas.microsoft.com/office/drawing/2014/main" id="{A4548014-F3D8-EED7-639D-2BBDACC3BF40}"/>
              </a:ext>
            </a:extLst>
          </p:cNvPr>
          <p:cNvSpPr txBox="1"/>
          <p:nvPr/>
        </p:nvSpPr>
        <p:spPr>
          <a:xfrm>
            <a:off x="15081403" y="7656051"/>
            <a:ext cx="939441" cy="370780"/>
          </a:xfrm>
          <a:prstGeom prst="rect">
            <a:avLst/>
          </a:prstGeom>
        </p:spPr>
        <p:txBody>
          <a:bodyPr lIns="0" tIns="0" rIns="0" bIns="0" rtlCol="0" anchor="t">
            <a:spAutoFit/>
          </a:bodyPr>
          <a:lstStyle/>
          <a:p>
            <a:pPr algn="ctr">
              <a:lnSpc>
                <a:spcPts val="1683"/>
              </a:lnSpc>
            </a:pPr>
            <a:r>
              <a:rPr lang="en-US" sz="1650" dirty="0">
                <a:solidFill>
                  <a:srgbClr val="FFFCF5"/>
                </a:solidFill>
                <a:latin typeface="Playfair Display Heavy"/>
              </a:rPr>
              <a:t>low</a:t>
            </a:r>
          </a:p>
        </p:txBody>
      </p:sp>
      <p:sp>
        <p:nvSpPr>
          <p:cNvPr id="57" name="Freeform 23">
            <a:extLst>
              <a:ext uri="{FF2B5EF4-FFF2-40B4-BE49-F238E27FC236}">
                <a16:creationId xmlns:a16="http://schemas.microsoft.com/office/drawing/2014/main" id="{EB25556A-D31D-83CE-75C6-07C11489B5C6}"/>
              </a:ext>
            </a:extLst>
          </p:cNvPr>
          <p:cNvSpPr/>
          <p:nvPr/>
        </p:nvSpPr>
        <p:spPr>
          <a:xfrm flipH="1">
            <a:off x="16763837" y="5918880"/>
            <a:ext cx="536497" cy="85777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60" name="Freeform 8">
            <a:extLst>
              <a:ext uri="{FF2B5EF4-FFF2-40B4-BE49-F238E27FC236}">
                <a16:creationId xmlns:a16="http://schemas.microsoft.com/office/drawing/2014/main" id="{47FBD8D4-E86E-27CD-2DE0-8F259E995C7C}"/>
              </a:ext>
            </a:extLst>
          </p:cNvPr>
          <p:cNvSpPr/>
          <p:nvPr/>
        </p:nvSpPr>
        <p:spPr>
          <a:xfrm>
            <a:off x="13754148" y="5013504"/>
            <a:ext cx="782876" cy="702816"/>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61" name="Freeform 9">
            <a:extLst>
              <a:ext uri="{FF2B5EF4-FFF2-40B4-BE49-F238E27FC236}">
                <a16:creationId xmlns:a16="http://schemas.microsoft.com/office/drawing/2014/main" id="{D2E1F6AC-A50F-D05F-DFBB-A04234EAC062}"/>
              </a:ext>
            </a:extLst>
          </p:cNvPr>
          <p:cNvSpPr/>
          <p:nvPr/>
        </p:nvSpPr>
        <p:spPr>
          <a:xfrm rot="10078272">
            <a:off x="13751275" y="4812760"/>
            <a:ext cx="492618" cy="442241"/>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grpSp>
        <p:nvGrpSpPr>
          <p:cNvPr id="62" name="Group 10">
            <a:extLst>
              <a:ext uri="{FF2B5EF4-FFF2-40B4-BE49-F238E27FC236}">
                <a16:creationId xmlns:a16="http://schemas.microsoft.com/office/drawing/2014/main" id="{A68C5FD4-08B0-5A0B-AB03-E436387B81DE}"/>
              </a:ext>
            </a:extLst>
          </p:cNvPr>
          <p:cNvGrpSpPr/>
          <p:nvPr/>
        </p:nvGrpSpPr>
        <p:grpSpPr>
          <a:xfrm>
            <a:off x="13595902" y="5197790"/>
            <a:ext cx="213154" cy="202007"/>
            <a:chOff x="0" y="0"/>
            <a:chExt cx="812800" cy="812800"/>
          </a:xfrm>
        </p:grpSpPr>
        <p:sp>
          <p:nvSpPr>
            <p:cNvPr id="66" name="Freeform 11">
              <a:extLst>
                <a:ext uri="{FF2B5EF4-FFF2-40B4-BE49-F238E27FC236}">
                  <a16:creationId xmlns:a16="http://schemas.microsoft.com/office/drawing/2014/main" id="{928AE972-1A12-6704-68AE-BA9A1DDA2FE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67" name="TextBox 12">
              <a:extLst>
                <a:ext uri="{FF2B5EF4-FFF2-40B4-BE49-F238E27FC236}">
                  <a16:creationId xmlns:a16="http://schemas.microsoft.com/office/drawing/2014/main" id="{97E108B7-4FB7-0016-89C9-9638D5D30D7A}"/>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63" name="Group 13">
            <a:extLst>
              <a:ext uri="{FF2B5EF4-FFF2-40B4-BE49-F238E27FC236}">
                <a16:creationId xmlns:a16="http://schemas.microsoft.com/office/drawing/2014/main" id="{82C8A26B-216E-699B-DE2C-5C7C51BCA03C}"/>
              </a:ext>
            </a:extLst>
          </p:cNvPr>
          <p:cNvGrpSpPr/>
          <p:nvPr/>
        </p:nvGrpSpPr>
        <p:grpSpPr>
          <a:xfrm>
            <a:off x="14238276" y="4833033"/>
            <a:ext cx="145762" cy="138140"/>
            <a:chOff x="0" y="0"/>
            <a:chExt cx="812800" cy="812800"/>
          </a:xfrm>
        </p:grpSpPr>
        <p:sp>
          <p:nvSpPr>
            <p:cNvPr id="64" name="Freeform 14">
              <a:extLst>
                <a:ext uri="{FF2B5EF4-FFF2-40B4-BE49-F238E27FC236}">
                  <a16:creationId xmlns:a16="http://schemas.microsoft.com/office/drawing/2014/main" id="{25559696-E726-F4F8-FC5E-B12B328D3F5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65" name="TextBox 15">
              <a:extLst>
                <a:ext uri="{FF2B5EF4-FFF2-40B4-BE49-F238E27FC236}">
                  <a16:creationId xmlns:a16="http://schemas.microsoft.com/office/drawing/2014/main" id="{CC7DEE34-827A-977E-530B-AA52845EC37D}"/>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sp>
        <p:nvSpPr>
          <p:cNvPr id="68" name="TextBox 79">
            <a:extLst>
              <a:ext uri="{FF2B5EF4-FFF2-40B4-BE49-F238E27FC236}">
                <a16:creationId xmlns:a16="http://schemas.microsoft.com/office/drawing/2014/main" id="{2F6A5595-0B7C-089D-10DD-7107D2A0B31C}"/>
              </a:ext>
            </a:extLst>
          </p:cNvPr>
          <p:cNvSpPr txBox="1"/>
          <p:nvPr/>
        </p:nvSpPr>
        <p:spPr>
          <a:xfrm>
            <a:off x="298616" y="352865"/>
            <a:ext cx="17678399" cy="1354217"/>
          </a:xfrm>
          <a:prstGeom prst="rect">
            <a:avLst/>
          </a:prstGeom>
        </p:spPr>
        <p:txBody>
          <a:bodyPr wrap="square" lIns="0" tIns="0" rIns="0" bIns="0" rtlCol="0" anchor="t">
            <a:spAutoFit/>
          </a:bodyPr>
          <a:lstStyle/>
          <a:p>
            <a:pPr marL="0" lvl="0" indent="0" algn="ctr">
              <a:spcBef>
                <a:spcPct val="0"/>
              </a:spcBef>
            </a:pPr>
            <a:r>
              <a:rPr lang="en-US" sz="8800" spc="-138" dirty="0">
                <a:solidFill>
                  <a:srgbClr val="FFFFFF"/>
                </a:solidFill>
                <a:latin typeface="Barlow Condensed Bold"/>
              </a:rPr>
              <a:t>Menu Information: Autumn Winter 2026/27</a:t>
            </a:r>
          </a:p>
        </p:txBody>
      </p:sp>
      <p:pic>
        <p:nvPicPr>
          <p:cNvPr id="2" name="Picture 1" descr="A yellow sun with triangles&#10;&#10;Description automatically generated">
            <a:extLst>
              <a:ext uri="{FF2B5EF4-FFF2-40B4-BE49-F238E27FC236}">
                <a16:creationId xmlns:a16="http://schemas.microsoft.com/office/drawing/2014/main" id="{07767F5F-A82B-4D4B-27B4-2B70C2703C40}"/>
              </a:ext>
            </a:extLst>
          </p:cNvPr>
          <p:cNvPicPr>
            <a:picLocks noChangeAspect="1"/>
          </p:cNvPicPr>
          <p:nvPr/>
        </p:nvPicPr>
        <p:blipFill>
          <a:blip r:embed="rId12"/>
          <a:stretch>
            <a:fillRect/>
          </a:stretch>
        </p:blipFill>
        <p:spPr>
          <a:xfrm>
            <a:off x="13564745" y="3709452"/>
            <a:ext cx="972279" cy="861229"/>
          </a:xfrm>
          <a:prstGeom prst="rect">
            <a:avLst/>
          </a:prstGeom>
        </p:spPr>
      </p:pic>
      <p:sp>
        <p:nvSpPr>
          <p:cNvPr id="5" name="Rectangle 4">
            <a:extLst>
              <a:ext uri="{FF2B5EF4-FFF2-40B4-BE49-F238E27FC236}">
                <a16:creationId xmlns:a16="http://schemas.microsoft.com/office/drawing/2014/main" id="{9E538933-867D-31EE-9BD4-3BDD17AE8D85}"/>
              </a:ext>
            </a:extLst>
          </p:cNvPr>
          <p:cNvSpPr/>
          <p:nvPr/>
        </p:nvSpPr>
        <p:spPr>
          <a:xfrm>
            <a:off x="2682039" y="6803307"/>
            <a:ext cx="3054211" cy="2887402"/>
          </a:xfrm>
          <a:custGeom>
            <a:avLst/>
            <a:gdLst>
              <a:gd name="csX0" fmla="*/ 0 w 3054211"/>
              <a:gd name="csY0" fmla="*/ 0 h 2887402"/>
              <a:gd name="csX1" fmla="*/ 3054211 w 3054211"/>
              <a:gd name="csY1" fmla="*/ 0 h 2887402"/>
              <a:gd name="csX2" fmla="*/ 3054211 w 3054211"/>
              <a:gd name="csY2" fmla="*/ 2887402 h 2887402"/>
              <a:gd name="csX3" fmla="*/ 0 w 3054211"/>
              <a:gd name="csY3" fmla="*/ 2887402 h 2887402"/>
              <a:gd name="csX4" fmla="*/ 0 w 3054211"/>
              <a:gd name="csY4" fmla="*/ 0 h 2887402"/>
            </a:gdLst>
            <a:ahLst/>
            <a:cxnLst>
              <a:cxn ang="0">
                <a:pos x="csX0" y="csY0"/>
              </a:cxn>
              <a:cxn ang="0">
                <a:pos x="csX1" y="csY1"/>
              </a:cxn>
              <a:cxn ang="0">
                <a:pos x="csX2" y="csY2"/>
              </a:cxn>
              <a:cxn ang="0">
                <a:pos x="csX3" y="csY3"/>
              </a:cxn>
              <a:cxn ang="0">
                <a:pos x="csX4" y="csY4"/>
              </a:cxn>
            </a:cxnLst>
            <a:rect l="l" t="t" r="r" b="b"/>
            <a:pathLst>
              <a:path w="3054211" h="2887402" fill="none" extrusionOk="0">
                <a:moveTo>
                  <a:pt x="0" y="0"/>
                </a:moveTo>
                <a:cubicBezTo>
                  <a:pt x="970700" y="-149972"/>
                  <a:pt x="2003350" y="85198"/>
                  <a:pt x="3054211" y="0"/>
                </a:cubicBezTo>
                <a:cubicBezTo>
                  <a:pt x="3223622" y="404142"/>
                  <a:pt x="3139765" y="2512904"/>
                  <a:pt x="3054211" y="2887402"/>
                </a:cubicBezTo>
                <a:cubicBezTo>
                  <a:pt x="1904248" y="2978778"/>
                  <a:pt x="1183595" y="2881345"/>
                  <a:pt x="0" y="2887402"/>
                </a:cubicBezTo>
                <a:cubicBezTo>
                  <a:pt x="-92943" y="1694860"/>
                  <a:pt x="-168235" y="586527"/>
                  <a:pt x="0" y="0"/>
                </a:cubicBezTo>
                <a:close/>
              </a:path>
              <a:path w="3054211" h="2887402" stroke="0" extrusionOk="0">
                <a:moveTo>
                  <a:pt x="0" y="0"/>
                </a:moveTo>
                <a:cubicBezTo>
                  <a:pt x="1194974" y="-113254"/>
                  <a:pt x="2107782" y="102601"/>
                  <a:pt x="3054211" y="0"/>
                </a:cubicBezTo>
                <a:cubicBezTo>
                  <a:pt x="3001386" y="1192874"/>
                  <a:pt x="3177385" y="2515457"/>
                  <a:pt x="3054211" y="2887402"/>
                </a:cubicBezTo>
                <a:cubicBezTo>
                  <a:pt x="1982484" y="2943212"/>
                  <a:pt x="1329424" y="3056360"/>
                  <a:pt x="0" y="2887402"/>
                </a:cubicBezTo>
                <a:cubicBezTo>
                  <a:pt x="-144930" y="1969748"/>
                  <a:pt x="-18259" y="1370985"/>
                  <a:pt x="0" y="0"/>
                </a:cubicBezTo>
                <a:close/>
              </a:path>
            </a:pathLst>
          </a:custGeom>
          <a:solidFill>
            <a:schemeClr val="accent4">
              <a:lumMod val="60000"/>
              <a:lumOff val="40000"/>
            </a:schemeClr>
          </a:solidFill>
          <a:ln w="57150">
            <a:solidFill>
              <a:srgbClr val="FFFFFF"/>
            </a:solidFill>
            <a:extLst>
              <a:ext uri="{C807C97D-BFC1-408E-A445-0C87EB9F89A2}">
                <ask:lineSketchStyleProps xmlns:ask="http://schemas.microsoft.com/office/drawing/2018/sketchyshapes" sd="3499211612">
                  <a:prstGeom prst="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600" dirty="0">
                <a:solidFill>
                  <a:srgbClr val="A0036C"/>
                </a:solidFill>
                <a:latin typeface="Canva Sans"/>
              </a:rPr>
              <a:t>All of our menus meet the School Food Standards, meaning our menus are balanced, nutritious and contain lots of healthy foods!</a:t>
            </a:r>
            <a:endParaRPr lang="en-US" sz="1600" dirty="0">
              <a:solidFill>
                <a:srgbClr val="A0036C"/>
              </a:solidFill>
              <a:latin typeface="Canva Sans"/>
            </a:endParaRPr>
          </a:p>
          <a:p>
            <a:pPr algn="ctr"/>
            <a:r>
              <a:rPr lang="en-GB" sz="1600" dirty="0">
                <a:solidFill>
                  <a:srgbClr val="A0036C"/>
                </a:solidFill>
                <a:latin typeface="Canva Sans"/>
              </a:rPr>
              <a:t>Read more about the School Food Standards here - </a:t>
            </a:r>
            <a:endParaRPr lang="en-US" sz="1600" dirty="0">
              <a:solidFill>
                <a:srgbClr val="A0036C"/>
              </a:solidFill>
              <a:latin typeface="Canva Sans"/>
            </a:endParaRPr>
          </a:p>
          <a:p>
            <a:pPr algn="ctr"/>
            <a:r>
              <a:rPr lang="en-GB" sz="1600" dirty="0">
                <a:solidFill>
                  <a:srgbClr val="A0036C"/>
                </a:solidFill>
                <a:latin typeface="Canva Sans"/>
                <a:hlinkClick r:id="rId13">
                  <a:extLst>
                    <a:ext uri="{A12FA001-AC4F-418D-AE19-62706E023703}">
                      <ahyp:hlinkClr xmlns:ahyp="http://schemas.microsoft.com/office/drawing/2018/hyperlinkcolor" val="tx"/>
                    </a:ext>
                  </a:extLst>
                </a:hlinkClick>
              </a:rPr>
              <a:t>Homepage - School Food Plan</a:t>
            </a:r>
            <a:endParaRPr lang="en-GB" sz="1600" dirty="0">
              <a:solidFill>
                <a:srgbClr val="A0036C"/>
              </a:solidFill>
              <a:hlinkClick r:id="rId13">
                <a:extLst>
                  <a:ext uri="{A12FA001-AC4F-418D-AE19-62706E023703}">
                    <ahyp:hlinkClr xmlns:ahyp="http://schemas.microsoft.com/office/drawing/2018/hyperlinkcolor" val="tx"/>
                  </a:ext>
                </a:extLst>
              </a:hlinkClick>
            </a:endParaRPr>
          </a:p>
        </p:txBody>
      </p:sp>
      <p:sp>
        <p:nvSpPr>
          <p:cNvPr id="6" name="Rectangle 5">
            <a:extLst>
              <a:ext uri="{FF2B5EF4-FFF2-40B4-BE49-F238E27FC236}">
                <a16:creationId xmlns:a16="http://schemas.microsoft.com/office/drawing/2014/main" id="{620C28FC-A471-CF10-E9D8-7EF607135A0B}"/>
              </a:ext>
            </a:extLst>
          </p:cNvPr>
          <p:cNvSpPr/>
          <p:nvPr/>
        </p:nvSpPr>
        <p:spPr>
          <a:xfrm>
            <a:off x="8287525" y="5082439"/>
            <a:ext cx="3194037" cy="2179957"/>
          </a:xfrm>
          <a:custGeom>
            <a:avLst/>
            <a:gdLst>
              <a:gd name="csX0" fmla="*/ 0 w 3194037"/>
              <a:gd name="csY0" fmla="*/ 0 h 2179957"/>
              <a:gd name="csX1" fmla="*/ 3194037 w 3194037"/>
              <a:gd name="csY1" fmla="*/ 0 h 2179957"/>
              <a:gd name="csX2" fmla="*/ 3194037 w 3194037"/>
              <a:gd name="csY2" fmla="*/ 2179957 h 2179957"/>
              <a:gd name="csX3" fmla="*/ 0 w 3194037"/>
              <a:gd name="csY3" fmla="*/ 2179957 h 2179957"/>
              <a:gd name="csX4" fmla="*/ 0 w 3194037"/>
              <a:gd name="csY4" fmla="*/ 0 h 2179957"/>
            </a:gdLst>
            <a:ahLst/>
            <a:cxnLst>
              <a:cxn ang="0">
                <a:pos x="csX0" y="csY0"/>
              </a:cxn>
              <a:cxn ang="0">
                <a:pos x="csX1" y="csY1"/>
              </a:cxn>
              <a:cxn ang="0">
                <a:pos x="csX2" y="csY2"/>
              </a:cxn>
              <a:cxn ang="0">
                <a:pos x="csX3" y="csY3"/>
              </a:cxn>
              <a:cxn ang="0">
                <a:pos x="csX4" y="csY4"/>
              </a:cxn>
            </a:cxnLst>
            <a:rect l="l" t="t" r="r" b="b"/>
            <a:pathLst>
              <a:path w="3194037" h="2179957" fill="none" extrusionOk="0">
                <a:moveTo>
                  <a:pt x="0" y="0"/>
                </a:moveTo>
                <a:cubicBezTo>
                  <a:pt x="642130" y="-149972"/>
                  <a:pt x="2857591" y="85198"/>
                  <a:pt x="3194037" y="0"/>
                </a:cubicBezTo>
                <a:cubicBezTo>
                  <a:pt x="3363448" y="267353"/>
                  <a:pt x="3279591" y="1463377"/>
                  <a:pt x="3194037" y="2179957"/>
                </a:cubicBezTo>
                <a:cubicBezTo>
                  <a:pt x="2594043" y="2271333"/>
                  <a:pt x="828392" y="2173900"/>
                  <a:pt x="0" y="2179957"/>
                </a:cubicBezTo>
                <a:cubicBezTo>
                  <a:pt x="-92943" y="1416838"/>
                  <a:pt x="-168235" y="798529"/>
                  <a:pt x="0" y="0"/>
                </a:cubicBezTo>
                <a:close/>
              </a:path>
              <a:path w="3194037" h="2179957" stroke="0" extrusionOk="0">
                <a:moveTo>
                  <a:pt x="0" y="0"/>
                </a:moveTo>
                <a:cubicBezTo>
                  <a:pt x="677305" y="-113254"/>
                  <a:pt x="2710138" y="102601"/>
                  <a:pt x="3194037" y="0"/>
                </a:cubicBezTo>
                <a:cubicBezTo>
                  <a:pt x="3141212" y="371775"/>
                  <a:pt x="3317211" y="1377469"/>
                  <a:pt x="3194037" y="2179957"/>
                </a:cubicBezTo>
                <a:cubicBezTo>
                  <a:pt x="2840184" y="2235767"/>
                  <a:pt x="1515845" y="2348915"/>
                  <a:pt x="0" y="2179957"/>
                </a:cubicBezTo>
                <a:cubicBezTo>
                  <a:pt x="-144930" y="1954759"/>
                  <a:pt x="-18259" y="708934"/>
                  <a:pt x="0" y="0"/>
                </a:cubicBezTo>
                <a:close/>
              </a:path>
            </a:pathLst>
          </a:custGeom>
          <a:solidFill>
            <a:srgbClr val="A0036C"/>
          </a:solidFill>
          <a:ln w="57150">
            <a:solidFill>
              <a:srgbClr val="FFFFFF"/>
            </a:solidFill>
            <a:extLst>
              <a:ext uri="{C807C97D-BFC1-408E-A445-0C87EB9F89A2}">
                <ask:lineSketchStyleProps xmlns:ask="http://schemas.microsoft.com/office/drawing/2018/sketchyshapes" sd="3499211612">
                  <a:prstGeom prst="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600" dirty="0">
                <a:solidFill>
                  <a:schemeClr val="bg1"/>
                </a:solidFill>
                <a:latin typeface="Canva Sans"/>
              </a:rPr>
              <a:t>As per the School Food Standards we do not add salt to any of our meals. We also work with suppliers to ensure we are working together to meet the government’s salt reduction targets.</a:t>
            </a:r>
          </a:p>
        </p:txBody>
      </p:sp>
      <p:sp>
        <p:nvSpPr>
          <p:cNvPr id="8" name="Flowchart: Terminator 7">
            <a:extLst>
              <a:ext uri="{FF2B5EF4-FFF2-40B4-BE49-F238E27FC236}">
                <a16:creationId xmlns:a16="http://schemas.microsoft.com/office/drawing/2014/main" id="{718C1E2C-91C6-08C7-8774-D0DA17F6A40A}"/>
              </a:ext>
            </a:extLst>
          </p:cNvPr>
          <p:cNvSpPr/>
          <p:nvPr/>
        </p:nvSpPr>
        <p:spPr>
          <a:xfrm>
            <a:off x="6087958" y="7540369"/>
            <a:ext cx="4804856" cy="1821345"/>
          </a:xfrm>
          <a:custGeom>
            <a:avLst/>
            <a:gdLst>
              <a:gd name="csX0" fmla="*/ 773003 w 4804856"/>
              <a:gd name="csY0" fmla="*/ 0 h 1821345"/>
              <a:gd name="csX1" fmla="*/ 4031852 w 4804856"/>
              <a:gd name="csY1" fmla="*/ 0 h 1821345"/>
              <a:gd name="csX2" fmla="*/ 4804856 w 4804856"/>
              <a:gd name="csY2" fmla="*/ 910672 h 1821345"/>
              <a:gd name="csX3" fmla="*/ 4031852 w 4804856"/>
              <a:gd name="csY3" fmla="*/ 1821345 h 1821345"/>
              <a:gd name="csX4" fmla="*/ 773003 w 4804856"/>
              <a:gd name="csY4" fmla="*/ 1821345 h 1821345"/>
              <a:gd name="csX5" fmla="*/ 0 w 4804856"/>
              <a:gd name="csY5" fmla="*/ 910672 h 1821345"/>
              <a:gd name="csX6" fmla="*/ 773003 w 4804856"/>
              <a:gd name="csY6" fmla="*/ 0 h 182134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04856" h="1821345" fill="none" extrusionOk="0">
                <a:moveTo>
                  <a:pt x="773003" y="0"/>
                </a:moveTo>
                <a:cubicBezTo>
                  <a:pt x="2037431" y="-91376"/>
                  <a:pt x="2419827" y="6057"/>
                  <a:pt x="4031852" y="0"/>
                </a:cubicBezTo>
                <a:cubicBezTo>
                  <a:pt x="4509833" y="4491"/>
                  <a:pt x="4803220" y="418935"/>
                  <a:pt x="4804856" y="910672"/>
                </a:cubicBezTo>
                <a:cubicBezTo>
                  <a:pt x="4757209" y="1399817"/>
                  <a:pt x="4530959" y="1854974"/>
                  <a:pt x="4031852" y="1821345"/>
                </a:cubicBezTo>
                <a:cubicBezTo>
                  <a:pt x="2796356" y="1850852"/>
                  <a:pt x="2171635" y="1764817"/>
                  <a:pt x="773003" y="1821345"/>
                </a:cubicBezTo>
                <a:cubicBezTo>
                  <a:pt x="348403" y="1863407"/>
                  <a:pt x="-50052" y="1459983"/>
                  <a:pt x="0" y="910672"/>
                </a:cubicBezTo>
                <a:cubicBezTo>
                  <a:pt x="-2878" y="460304"/>
                  <a:pt x="343736" y="55708"/>
                  <a:pt x="773003" y="0"/>
                </a:cubicBezTo>
                <a:close/>
              </a:path>
              <a:path w="4804856" h="1821345" stroke="0" extrusionOk="0">
                <a:moveTo>
                  <a:pt x="773003" y="0"/>
                </a:moveTo>
                <a:cubicBezTo>
                  <a:pt x="2045310" y="-113254"/>
                  <a:pt x="3164965" y="102601"/>
                  <a:pt x="4031852" y="0"/>
                </a:cubicBezTo>
                <a:cubicBezTo>
                  <a:pt x="4440403" y="25529"/>
                  <a:pt x="4736189" y="335516"/>
                  <a:pt x="4804856" y="910672"/>
                </a:cubicBezTo>
                <a:cubicBezTo>
                  <a:pt x="4833091" y="1461379"/>
                  <a:pt x="4483473" y="1828014"/>
                  <a:pt x="4031852" y="1821345"/>
                </a:cubicBezTo>
                <a:cubicBezTo>
                  <a:pt x="3428440" y="1966275"/>
                  <a:pt x="1368124" y="1839604"/>
                  <a:pt x="773003" y="1821345"/>
                </a:cubicBezTo>
                <a:cubicBezTo>
                  <a:pt x="290494" y="1749842"/>
                  <a:pt x="-50866" y="1368089"/>
                  <a:pt x="0" y="910672"/>
                </a:cubicBezTo>
                <a:cubicBezTo>
                  <a:pt x="25787" y="378273"/>
                  <a:pt x="387731" y="45989"/>
                  <a:pt x="773003" y="0"/>
                </a:cubicBezTo>
                <a:close/>
              </a:path>
            </a:pathLst>
          </a:custGeom>
          <a:solidFill>
            <a:schemeClr val="accent3">
              <a:lumMod val="40000"/>
              <a:lumOff val="60000"/>
            </a:schemeClr>
          </a:solidFill>
          <a:ln w="57150">
            <a:solidFill>
              <a:srgbClr val="FFFFFF"/>
            </a:solidFill>
            <a:extLst>
              <a:ext uri="{C807C97D-BFC1-408E-A445-0C87EB9F89A2}">
                <ask:lineSketchStyleProps xmlns:ask="http://schemas.microsoft.com/office/drawing/2018/sketchyshapes" sd="3499211612">
                  <a:prstGeom prst="flowChartTerminator">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600" dirty="0">
                <a:solidFill>
                  <a:srgbClr val="006C64"/>
                </a:solidFill>
                <a:latin typeface="Canva Sans"/>
                <a:ea typeface="Calibri"/>
                <a:cs typeface="Calibri"/>
              </a:rPr>
              <a:t>We do not serve any chocolate or confectionary within our school meals, as per the School Food Standards. Our ‘chocolate’ desserts contain only cocoa powder.</a:t>
            </a:r>
            <a:endParaRPr lang="en-US" sz="1600" dirty="0">
              <a:solidFill>
                <a:srgbClr val="006C64"/>
              </a:solidFill>
              <a:ea typeface="Calibri"/>
              <a:cs typeface="Calibri"/>
            </a:endParaRPr>
          </a:p>
        </p:txBody>
      </p:sp>
      <p:sp>
        <p:nvSpPr>
          <p:cNvPr id="79" name="Rectangle 78">
            <a:extLst>
              <a:ext uri="{FF2B5EF4-FFF2-40B4-BE49-F238E27FC236}">
                <a16:creationId xmlns:a16="http://schemas.microsoft.com/office/drawing/2014/main" id="{B8FE5F1B-FEFF-95D3-0531-3C7892FF0F7B}"/>
              </a:ext>
            </a:extLst>
          </p:cNvPr>
          <p:cNvSpPr/>
          <p:nvPr/>
        </p:nvSpPr>
        <p:spPr>
          <a:xfrm>
            <a:off x="535776" y="4472580"/>
            <a:ext cx="4821808" cy="2066657"/>
          </a:xfrm>
          <a:custGeom>
            <a:avLst/>
            <a:gdLst>
              <a:gd name="csX0" fmla="*/ 0 w 4821808"/>
              <a:gd name="csY0" fmla="*/ 0 h 2066657"/>
              <a:gd name="csX1" fmla="*/ 4821808 w 4821808"/>
              <a:gd name="csY1" fmla="*/ 0 h 2066657"/>
              <a:gd name="csX2" fmla="*/ 4821808 w 4821808"/>
              <a:gd name="csY2" fmla="*/ 2066657 h 2066657"/>
              <a:gd name="csX3" fmla="*/ 0 w 4821808"/>
              <a:gd name="csY3" fmla="*/ 2066657 h 2066657"/>
              <a:gd name="csX4" fmla="*/ 0 w 4821808"/>
              <a:gd name="csY4" fmla="*/ 0 h 2066657"/>
            </a:gdLst>
            <a:ahLst/>
            <a:cxnLst>
              <a:cxn ang="0">
                <a:pos x="csX0" y="csY0"/>
              </a:cxn>
              <a:cxn ang="0">
                <a:pos x="csX1" y="csY1"/>
              </a:cxn>
              <a:cxn ang="0">
                <a:pos x="csX2" y="csY2"/>
              </a:cxn>
              <a:cxn ang="0">
                <a:pos x="csX3" y="csY3"/>
              </a:cxn>
              <a:cxn ang="0">
                <a:pos x="csX4" y="csY4"/>
              </a:cxn>
            </a:cxnLst>
            <a:rect l="l" t="t" r="r" b="b"/>
            <a:pathLst>
              <a:path w="4821808" h="2066657" fill="none" extrusionOk="0">
                <a:moveTo>
                  <a:pt x="0" y="0"/>
                </a:moveTo>
                <a:cubicBezTo>
                  <a:pt x="1483918" y="-149972"/>
                  <a:pt x="2631719" y="85198"/>
                  <a:pt x="4821808" y="0"/>
                </a:cubicBezTo>
                <a:cubicBezTo>
                  <a:pt x="4991219" y="487417"/>
                  <a:pt x="4907362" y="1660604"/>
                  <a:pt x="4821808" y="2066657"/>
                </a:cubicBezTo>
                <a:cubicBezTo>
                  <a:pt x="4298473" y="2158033"/>
                  <a:pt x="1909529" y="2060600"/>
                  <a:pt x="0" y="2066657"/>
                </a:cubicBezTo>
                <a:cubicBezTo>
                  <a:pt x="-92943" y="1749280"/>
                  <a:pt x="-168235" y="743549"/>
                  <a:pt x="0" y="0"/>
                </a:cubicBezTo>
                <a:close/>
              </a:path>
              <a:path w="4821808" h="2066657" stroke="0" extrusionOk="0">
                <a:moveTo>
                  <a:pt x="0" y="0"/>
                </a:moveTo>
                <a:cubicBezTo>
                  <a:pt x="2073463" y="-113254"/>
                  <a:pt x="3573255" y="102601"/>
                  <a:pt x="4821808" y="0"/>
                </a:cubicBezTo>
                <a:cubicBezTo>
                  <a:pt x="4768983" y="893381"/>
                  <a:pt x="4944982" y="1704226"/>
                  <a:pt x="4821808" y="2066657"/>
                </a:cubicBezTo>
                <a:cubicBezTo>
                  <a:pt x="3098005" y="2122467"/>
                  <a:pt x="1217747" y="2235615"/>
                  <a:pt x="0" y="2066657"/>
                </a:cubicBezTo>
                <a:cubicBezTo>
                  <a:pt x="-144930" y="1374692"/>
                  <a:pt x="-18259" y="356462"/>
                  <a:pt x="0" y="0"/>
                </a:cubicBezTo>
                <a:close/>
              </a:path>
            </a:pathLst>
          </a:custGeom>
          <a:solidFill>
            <a:srgbClr val="38B6FF"/>
          </a:solidFill>
          <a:ln w="57150">
            <a:solidFill>
              <a:srgbClr val="FFFFFF"/>
            </a:solidFill>
            <a:extLst>
              <a:ext uri="{C807C97D-BFC1-408E-A445-0C87EB9F89A2}">
                <ask:lineSketchStyleProps xmlns:ask="http://schemas.microsoft.com/office/drawing/2018/sketchyshapes" sd="3499211612">
                  <a:prstGeom prst="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600" dirty="0">
                <a:solidFill>
                  <a:schemeClr val="bg1"/>
                </a:solidFill>
                <a:latin typeface="Canva Sans"/>
              </a:rPr>
              <a:t>Our recipes all meet the School Food Standard portion sizes, meaning pupils are getting the right requirements for their age. We provide visual portion size training resources for our kitchen teams. We also offer unlimited vegetables, salads and bread for any pupils who may need a bit extra food that day!</a:t>
            </a:r>
            <a:endParaRPr lang="en-US" sz="1600" dirty="0">
              <a:solidFill>
                <a:schemeClr val="bg1"/>
              </a:solidFill>
              <a:ea typeface="Calibri"/>
              <a:cs typeface="Calibri"/>
            </a:endParaRPr>
          </a:p>
        </p:txBody>
      </p:sp>
      <p:sp>
        <p:nvSpPr>
          <p:cNvPr id="9" name="Rectangle 1">
            <a:extLst>
              <a:ext uri="{FF2B5EF4-FFF2-40B4-BE49-F238E27FC236}">
                <a16:creationId xmlns:a16="http://schemas.microsoft.com/office/drawing/2014/main" id="{1139631B-3127-9609-D4E3-0DDCC955D838}"/>
              </a:ext>
            </a:extLst>
          </p:cNvPr>
          <p:cNvSpPr>
            <a:spLocks noChangeArrowheads="1"/>
          </p:cNvSpPr>
          <p:nvPr/>
        </p:nvSpPr>
        <p:spPr bwMode="auto">
          <a:xfrm>
            <a:off x="0" y="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11" name="Picture 10">
            <a:extLst>
              <a:ext uri="{FF2B5EF4-FFF2-40B4-BE49-F238E27FC236}">
                <a16:creationId xmlns:a16="http://schemas.microsoft.com/office/drawing/2014/main" id="{0827829F-487B-5BC0-F26C-851A492CD5DD}"/>
              </a:ext>
            </a:extLst>
          </p:cNvPr>
          <p:cNvPicPr>
            <a:picLocks noChangeAspect="1"/>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rcRect l="61013" t="21364" r="16672" b="23247"/>
          <a:stretch>
            <a:fillRect/>
          </a:stretch>
        </p:blipFill>
        <p:spPr>
          <a:xfrm>
            <a:off x="16583813" y="3590754"/>
            <a:ext cx="740178" cy="1033458"/>
          </a:xfrm>
          <a:prstGeom prst="rect">
            <a:avLst/>
          </a:prstGeom>
        </p:spPr>
      </p:pic>
      <p:pic>
        <p:nvPicPr>
          <p:cNvPr id="12" name="Picture 11">
            <a:extLst>
              <a:ext uri="{FF2B5EF4-FFF2-40B4-BE49-F238E27FC236}">
                <a16:creationId xmlns:a16="http://schemas.microsoft.com/office/drawing/2014/main" id="{FF1DC01F-8F24-A056-2754-C99DAE67ADC6}"/>
              </a:ext>
            </a:extLst>
          </p:cNvPr>
          <p:cNvPicPr>
            <a:picLocks noChangeAspect="1"/>
          </p:cNvPicPr>
          <p:nvPr/>
        </p:nvPicPr>
        <p:blipFill>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rcRect l="38326" t="23867" r="38888" b="21518"/>
          <a:stretch>
            <a:fillRect/>
          </a:stretch>
        </p:blipFill>
        <p:spPr>
          <a:xfrm>
            <a:off x="16540729" y="4674147"/>
            <a:ext cx="865837" cy="1167323"/>
          </a:xfrm>
          <a:prstGeom prst="rect">
            <a:avLst/>
          </a:prstGeom>
        </p:spPr>
      </p:pic>
      <p:pic>
        <p:nvPicPr>
          <p:cNvPr id="77" name="Picture 76" descr="A picture containing application&#10;&#10;Description automatically generated">
            <a:extLst>
              <a:ext uri="{FF2B5EF4-FFF2-40B4-BE49-F238E27FC236}">
                <a16:creationId xmlns:a16="http://schemas.microsoft.com/office/drawing/2014/main" id="{345E3C5A-FCE9-D90E-CF6A-6F584838B733}"/>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rot="672792">
            <a:off x="446791" y="6522983"/>
            <a:ext cx="1902566" cy="1023680"/>
          </a:xfrm>
          <a:prstGeom prst="rect">
            <a:avLst/>
          </a:prstGeom>
        </p:spPr>
      </p:pic>
      <p:sp>
        <p:nvSpPr>
          <p:cNvPr id="69" name="Flowchart: Connector 68">
            <a:extLst>
              <a:ext uri="{FF2B5EF4-FFF2-40B4-BE49-F238E27FC236}">
                <a16:creationId xmlns:a16="http://schemas.microsoft.com/office/drawing/2014/main" id="{D27D9B40-9BCD-6DC6-91A4-60494FF5605D}"/>
              </a:ext>
            </a:extLst>
          </p:cNvPr>
          <p:cNvSpPr/>
          <p:nvPr/>
        </p:nvSpPr>
        <p:spPr>
          <a:xfrm>
            <a:off x="5233315" y="4624212"/>
            <a:ext cx="3054210" cy="2941157"/>
          </a:xfrm>
          <a:custGeom>
            <a:avLst/>
            <a:gdLst>
              <a:gd name="csX0" fmla="*/ 0 w 3054210"/>
              <a:gd name="csY0" fmla="*/ 1470579 h 2941157"/>
              <a:gd name="csX1" fmla="*/ 1527105 w 3054210"/>
              <a:gd name="csY1" fmla="*/ 0 h 2941157"/>
              <a:gd name="csX2" fmla="*/ 3054210 w 3054210"/>
              <a:gd name="csY2" fmla="*/ 1470579 h 2941157"/>
              <a:gd name="csX3" fmla="*/ 1527105 w 3054210"/>
              <a:gd name="csY3" fmla="*/ 2941158 h 2941157"/>
              <a:gd name="csX4" fmla="*/ 0 w 3054210"/>
              <a:gd name="csY4" fmla="*/ 1470579 h 2941157"/>
            </a:gdLst>
            <a:ahLst/>
            <a:cxnLst>
              <a:cxn ang="0">
                <a:pos x="csX0" y="csY0"/>
              </a:cxn>
              <a:cxn ang="0">
                <a:pos x="csX1" y="csY1"/>
              </a:cxn>
              <a:cxn ang="0">
                <a:pos x="csX2" y="csY2"/>
              </a:cxn>
              <a:cxn ang="0">
                <a:pos x="csX3" y="csY3"/>
              </a:cxn>
              <a:cxn ang="0">
                <a:pos x="csX4" y="csY4"/>
              </a:cxn>
            </a:cxnLst>
            <a:rect l="l" t="t" r="r" b="b"/>
            <a:pathLst>
              <a:path w="3054210" h="2941157" fill="none" extrusionOk="0">
                <a:moveTo>
                  <a:pt x="0" y="1470579"/>
                </a:moveTo>
                <a:cubicBezTo>
                  <a:pt x="63136" y="560412"/>
                  <a:pt x="554843" y="-71025"/>
                  <a:pt x="1527105" y="0"/>
                </a:cubicBezTo>
                <a:cubicBezTo>
                  <a:pt x="2309546" y="80739"/>
                  <a:pt x="3007542" y="685290"/>
                  <a:pt x="3054210" y="1470579"/>
                </a:cubicBezTo>
                <a:cubicBezTo>
                  <a:pt x="2985570" y="2249102"/>
                  <a:pt x="2382632" y="2903107"/>
                  <a:pt x="1527105" y="2941158"/>
                </a:cubicBezTo>
                <a:cubicBezTo>
                  <a:pt x="578541" y="2837696"/>
                  <a:pt x="82870" y="2232736"/>
                  <a:pt x="0" y="1470579"/>
                </a:cubicBezTo>
                <a:close/>
              </a:path>
              <a:path w="3054210" h="2941157" stroke="0" extrusionOk="0">
                <a:moveTo>
                  <a:pt x="0" y="1470579"/>
                </a:moveTo>
                <a:cubicBezTo>
                  <a:pt x="-4203" y="670135"/>
                  <a:pt x="686732" y="48258"/>
                  <a:pt x="1527105" y="0"/>
                </a:cubicBezTo>
                <a:cubicBezTo>
                  <a:pt x="2483491" y="-17253"/>
                  <a:pt x="3096119" y="651961"/>
                  <a:pt x="3054210" y="1470579"/>
                </a:cubicBezTo>
                <a:cubicBezTo>
                  <a:pt x="3024575" y="2326797"/>
                  <a:pt x="2386478" y="2917011"/>
                  <a:pt x="1527105" y="2941158"/>
                </a:cubicBezTo>
                <a:cubicBezTo>
                  <a:pt x="567527" y="2972000"/>
                  <a:pt x="-10351" y="2143836"/>
                  <a:pt x="0" y="1470579"/>
                </a:cubicBezTo>
                <a:close/>
              </a:path>
            </a:pathLst>
          </a:custGeom>
          <a:solidFill>
            <a:srgbClr val="FFB531"/>
          </a:solidFill>
          <a:ln w="57150">
            <a:solidFill>
              <a:schemeClr val="bg1"/>
            </a:solidFill>
            <a:extLst>
              <a:ext uri="{C807C97D-BFC1-408E-A445-0C87EB9F89A2}">
                <ask:lineSketchStyleProps xmlns:ask="http://schemas.microsoft.com/office/drawing/2018/sketchyshapes" sd="283741067">
                  <a:prstGeom prst="flowChartConnector">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600" dirty="0">
                <a:latin typeface="Canva Sans"/>
              </a:rPr>
              <a:t>The average daily free sugar content of this menu is 4.2g, well under the government recommendation of 6.5g!</a:t>
            </a:r>
          </a:p>
          <a:p>
            <a:pPr algn="ctr"/>
            <a:endParaRPr lang="en-GB" sz="1600" dirty="0">
              <a:latin typeface="Canva Sans"/>
            </a:endParaRPr>
          </a:p>
          <a:p>
            <a:pPr algn="ctr"/>
            <a:endParaRPr lang="en-GB" sz="1600" dirty="0">
              <a:latin typeface="Canva Sans"/>
            </a:endParaRPr>
          </a:p>
        </p:txBody>
      </p:sp>
      <p:pic>
        <p:nvPicPr>
          <p:cNvPr id="32" name="Picture 31">
            <a:extLst>
              <a:ext uri="{FF2B5EF4-FFF2-40B4-BE49-F238E27FC236}">
                <a16:creationId xmlns:a16="http://schemas.microsoft.com/office/drawing/2014/main" id="{D5C1A463-8012-6ED2-5519-7D5716F20578}"/>
              </a:ext>
            </a:extLst>
          </p:cNvPr>
          <p:cNvPicPr>
            <a:picLocks noChangeAspect="1"/>
          </p:cNvPicPr>
          <p:nvPr/>
        </p:nvPicPr>
        <p:blipFill>
          <a:blip r:embed="rId17" cstate="print">
            <a:extLst>
              <a:ext uri="{28A0092B-C50C-407E-A947-70E740481C1C}">
                <a14:useLocalDpi xmlns:a14="http://schemas.microsoft.com/office/drawing/2010/main" val="0"/>
              </a:ext>
            </a:extLst>
          </a:blip>
          <a:srcRect l="4655" t="29537" r="61989" b="26996"/>
          <a:stretch>
            <a:fillRect/>
          </a:stretch>
        </p:blipFill>
        <p:spPr>
          <a:xfrm rot="20904991">
            <a:off x="8820757" y="3905805"/>
            <a:ext cx="1711642" cy="1230158"/>
          </a:xfrm>
          <a:prstGeom prst="ellipse">
            <a:avLst/>
          </a:prstGeom>
        </p:spPr>
      </p:pic>
      <p:sp>
        <p:nvSpPr>
          <p:cNvPr id="33" name="Freeform 95">
            <a:extLst>
              <a:ext uri="{FF2B5EF4-FFF2-40B4-BE49-F238E27FC236}">
                <a16:creationId xmlns:a16="http://schemas.microsoft.com/office/drawing/2014/main" id="{22A01470-721C-3DF6-B1BF-536B4285DAEF}"/>
              </a:ext>
            </a:extLst>
          </p:cNvPr>
          <p:cNvSpPr/>
          <p:nvPr/>
        </p:nvSpPr>
        <p:spPr>
          <a:xfrm>
            <a:off x="6467050" y="6803307"/>
            <a:ext cx="586740" cy="643451"/>
          </a:xfrm>
          <a:custGeom>
            <a:avLst/>
            <a:gdLst/>
            <a:ahLst/>
            <a:cxnLst/>
            <a:rect l="l" t="t" r="r" b="b"/>
            <a:pathLst>
              <a:path w="808704" h="726216">
                <a:moveTo>
                  <a:pt x="0" y="0"/>
                </a:moveTo>
                <a:lnTo>
                  <a:pt x="808705" y="0"/>
                </a:lnTo>
                <a:lnTo>
                  <a:pt x="808705" y="726216"/>
                </a:lnTo>
                <a:lnTo>
                  <a:pt x="0" y="726216"/>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B35DF-9131-DFAD-DE19-C5BCCB49BC55}"/>
            </a:ext>
          </a:extLst>
        </p:cNvPr>
        <p:cNvGrpSpPr/>
        <p:nvPr/>
      </p:nvGrpSpPr>
      <p:grpSpPr>
        <a:xfrm>
          <a:off x="0" y="0"/>
          <a:ext cx="0" cy="0"/>
          <a:chOff x="0" y="0"/>
          <a:chExt cx="0" cy="0"/>
        </a:xfrm>
      </p:grpSpPr>
      <p:pic>
        <p:nvPicPr>
          <p:cNvPr id="3" name="Picture 2" descr="A green screen with white birds&#10;&#10;AI-generated content may be incorrect.">
            <a:extLst>
              <a:ext uri="{FF2B5EF4-FFF2-40B4-BE49-F238E27FC236}">
                <a16:creationId xmlns:a16="http://schemas.microsoft.com/office/drawing/2014/main" id="{71A2CD5E-93EC-4D9A-9409-4355B48058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 y="-38100"/>
            <a:ext cx="18300368" cy="10325100"/>
          </a:xfrm>
          <a:prstGeom prst="rect">
            <a:avLst/>
          </a:prstGeom>
        </p:spPr>
      </p:pic>
      <p:graphicFrame>
        <p:nvGraphicFramePr>
          <p:cNvPr id="110" name="Table 109">
            <a:extLst>
              <a:ext uri="{FF2B5EF4-FFF2-40B4-BE49-F238E27FC236}">
                <a16:creationId xmlns:a16="http://schemas.microsoft.com/office/drawing/2014/main" id="{80095990-D811-0FB9-3206-F30182C00B00}"/>
              </a:ext>
            </a:extLst>
          </p:cNvPr>
          <p:cNvGraphicFramePr>
            <a:graphicFrameLocks noGrp="1"/>
          </p:cNvGraphicFramePr>
          <p:nvPr>
            <p:extLst>
              <p:ext uri="{D42A27DB-BD31-4B8C-83A1-F6EECF244321}">
                <p14:modId xmlns:p14="http://schemas.microsoft.com/office/powerpoint/2010/main" val="1951456252"/>
              </p:ext>
            </p:extLst>
          </p:nvPr>
        </p:nvGraphicFramePr>
        <p:xfrm>
          <a:off x="1091821" y="1477853"/>
          <a:ext cx="15854245" cy="7912863"/>
        </p:xfrm>
        <a:graphic>
          <a:graphicData uri="http://schemas.openxmlformats.org/drawingml/2006/table">
            <a:tbl>
              <a:tblPr firstRow="1" bandRow="1">
                <a:tableStyleId>{5C22544A-7EE6-4342-B048-85BDC9FD1C3A}</a:tableStyleId>
              </a:tblPr>
              <a:tblGrid>
                <a:gridCol w="2995041">
                  <a:extLst>
                    <a:ext uri="{9D8B030D-6E8A-4147-A177-3AD203B41FA5}">
                      <a16:colId xmlns:a16="http://schemas.microsoft.com/office/drawing/2014/main" val="1257960483"/>
                    </a:ext>
                  </a:extLst>
                </a:gridCol>
                <a:gridCol w="294638">
                  <a:extLst>
                    <a:ext uri="{9D8B030D-6E8A-4147-A177-3AD203B41FA5}">
                      <a16:colId xmlns:a16="http://schemas.microsoft.com/office/drawing/2014/main" val="3446643692"/>
                    </a:ext>
                  </a:extLst>
                </a:gridCol>
                <a:gridCol w="3052019">
                  <a:extLst>
                    <a:ext uri="{9D8B030D-6E8A-4147-A177-3AD203B41FA5}">
                      <a16:colId xmlns:a16="http://schemas.microsoft.com/office/drawing/2014/main" val="230214493"/>
                    </a:ext>
                  </a:extLst>
                </a:gridCol>
                <a:gridCol w="3170849">
                  <a:extLst>
                    <a:ext uri="{9D8B030D-6E8A-4147-A177-3AD203B41FA5}">
                      <a16:colId xmlns:a16="http://schemas.microsoft.com/office/drawing/2014/main" val="4092775209"/>
                    </a:ext>
                  </a:extLst>
                </a:gridCol>
                <a:gridCol w="3170849">
                  <a:extLst>
                    <a:ext uri="{9D8B030D-6E8A-4147-A177-3AD203B41FA5}">
                      <a16:colId xmlns:a16="http://schemas.microsoft.com/office/drawing/2014/main" val="2833176240"/>
                    </a:ext>
                  </a:extLst>
                </a:gridCol>
                <a:gridCol w="3170849">
                  <a:extLst>
                    <a:ext uri="{9D8B030D-6E8A-4147-A177-3AD203B41FA5}">
                      <a16:colId xmlns:a16="http://schemas.microsoft.com/office/drawing/2014/main" val="2375869498"/>
                    </a:ext>
                  </a:extLst>
                </a:gridCol>
              </a:tblGrid>
              <a:tr h="0">
                <a:tc gridSpan="2">
                  <a:txBody>
                    <a:bodyPr/>
                    <a:lstStyle/>
                    <a:p>
                      <a:pPr algn="ctr"/>
                      <a:r>
                        <a:rPr lang="en-GB" sz="2800" b="0" dirty="0">
                          <a:solidFill>
                            <a:schemeClr val="bg1"/>
                          </a:solidFill>
                          <a:latin typeface="Barlow Condensed Bold"/>
                        </a:rPr>
                        <a:t>MONDAY</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r>
                        <a:rPr lang="en-GB" sz="2800" b="0">
                          <a:solidFill>
                            <a:schemeClr val="bg1"/>
                          </a:solidFill>
                          <a:latin typeface="Barlow Condensed Bold"/>
                        </a:rPr>
                        <a:t>TUESDAY</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0">
                          <a:solidFill>
                            <a:schemeClr val="bg1"/>
                          </a:solidFill>
                          <a:latin typeface="Barlow Condensed Bold"/>
                        </a:rPr>
                        <a:t>TUESDAY</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0">
                          <a:solidFill>
                            <a:schemeClr val="bg1"/>
                          </a:solidFill>
                          <a:latin typeface="Barlow Condensed Bold"/>
                        </a:rPr>
                        <a:t>WEDNESDAY</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0">
                          <a:solidFill>
                            <a:schemeClr val="bg1"/>
                          </a:solidFill>
                          <a:latin typeface="Barlow Condensed Bold"/>
                        </a:rPr>
                        <a:t>THURSDAY</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0">
                          <a:solidFill>
                            <a:schemeClr val="bg1"/>
                          </a:solidFill>
                          <a:latin typeface="Barlow Condensed Bold"/>
                        </a:rPr>
                        <a:t>FRIDAY</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71604415"/>
                  </a:ext>
                </a:extLst>
              </a:tr>
              <a:tr h="0">
                <a:tc gridSpan="2">
                  <a:txBody>
                    <a:bodyPr/>
                    <a:lstStyle/>
                    <a:p>
                      <a:pPr algn="l">
                        <a:lnSpc>
                          <a:spcPts val="2000"/>
                        </a:lnSpc>
                      </a:pPr>
                      <a:r>
                        <a:rPr lang="en-US" sz="1400" kern="1200" dirty="0">
                          <a:solidFill>
                            <a:srgbClr val="000000"/>
                          </a:solidFill>
                          <a:latin typeface="Canva Sans Bold"/>
                          <a:ea typeface="+mn-ea"/>
                          <a:cs typeface="+mn-cs"/>
                        </a:rPr>
                        <a:t>Rainbow Vegetable Pasta Bake</a:t>
                      </a:r>
                    </a:p>
                    <a:p>
                      <a:pPr algn="l">
                        <a:lnSpc>
                          <a:spcPts val="2000"/>
                        </a:lnSpc>
                      </a:pPr>
                      <a:r>
                        <a:rPr lang="en-US" sz="1400" kern="1200" dirty="0">
                          <a:solidFill>
                            <a:srgbClr val="000000"/>
                          </a:solidFill>
                          <a:latin typeface="Canva Sans"/>
                          <a:ea typeface="+mn-ea"/>
                          <a:cs typeface="+mn-cs"/>
                        </a:rPr>
                        <a:t>Tomato Vegetable Pasta Bake</a:t>
                      </a:r>
                    </a:p>
                    <a:p>
                      <a:pPr algn="l">
                        <a:lnSpc>
                          <a:spcPts val="2000"/>
                        </a:lnSpc>
                      </a:pPr>
                      <a:r>
                        <a:rPr lang="en-US" sz="1400" kern="1200" dirty="0">
                          <a:solidFill>
                            <a:srgbClr val="000000"/>
                          </a:solidFill>
                          <a:latin typeface="Canva Sans"/>
                          <a:ea typeface="+mn-ea"/>
                          <a:cs typeface="+mn-cs"/>
                        </a:rPr>
                        <a:t>with Roasted Vegetables (Mixed Peppers, Butternut Squash, Sweet Potato and Carrots) with a Homemade Tomato and Lentil Sauce, Baked and </a:t>
                      </a:r>
                    </a:p>
                    <a:p>
                      <a:pPr algn="l">
                        <a:lnSpc>
                          <a:spcPts val="2000"/>
                        </a:lnSpc>
                      </a:pPr>
                      <a:r>
                        <a:rPr lang="en-US" sz="1400" kern="1200" dirty="0">
                          <a:solidFill>
                            <a:srgbClr val="000000"/>
                          </a:solidFill>
                          <a:latin typeface="Canva Sans"/>
                          <a:ea typeface="+mn-ea"/>
                          <a:cs typeface="+mn-cs"/>
                        </a:rPr>
                        <a:t>Topped with Cheese</a:t>
                      </a:r>
                    </a:p>
                    <a:p>
                      <a:pPr algn="l">
                        <a:lnSpc>
                          <a:spcPts val="2000"/>
                        </a:lnSpc>
                      </a:pPr>
                      <a:endParaRPr lang="en-GB" sz="1100" dirty="0">
                        <a:solidFill>
                          <a:schemeClr val="tx1"/>
                        </a:solidFill>
                        <a:latin typeface="Canva San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pPr marL="0" marR="0" lvl="0" indent="0" algn="l" defTabSz="914400" rtl="0" eaLnBrk="1" fontAlgn="auto" latinLnBrk="0" hangingPunct="1">
                        <a:lnSpc>
                          <a:spcPts val="1960"/>
                        </a:lnSpc>
                        <a:spcBef>
                          <a:spcPts val="0"/>
                        </a:spcBef>
                        <a:spcAft>
                          <a:spcPts val="0"/>
                        </a:spcAft>
                        <a:buClrTx/>
                        <a:buSzTx/>
                        <a:buFontTx/>
                        <a:buNone/>
                        <a:tabLst/>
                        <a:defRPr/>
                      </a:pPr>
                      <a:r>
                        <a:rPr lang="en-US" sz="1400" kern="1200" dirty="0">
                          <a:solidFill>
                            <a:srgbClr val="000000"/>
                          </a:solidFill>
                          <a:latin typeface="Canva Sans Bold"/>
                          <a:ea typeface="+mn-ea"/>
                          <a:cs typeface="+mn-cs"/>
                        </a:rPr>
                        <a:t>Nature Ranger Sausages with Wedges and Tomato Sauce</a:t>
                      </a:r>
                    </a:p>
                    <a:p>
                      <a:pPr marL="0" marR="0" lvl="0" indent="0" algn="l" defTabSz="914400" rtl="0" eaLnBrk="1" fontAlgn="auto" latinLnBrk="0" hangingPunct="1">
                        <a:lnSpc>
                          <a:spcPts val="1960"/>
                        </a:lnSpc>
                        <a:spcBef>
                          <a:spcPts val="0"/>
                        </a:spcBef>
                        <a:spcAft>
                          <a:spcPts val="0"/>
                        </a:spcAft>
                        <a:buClrTx/>
                        <a:buSzTx/>
                        <a:buFontTx/>
                        <a:buNone/>
                        <a:tabLst/>
                        <a:defRPr/>
                      </a:pPr>
                      <a:r>
                        <a:rPr lang="en-US" sz="1400" kern="1200" dirty="0">
                          <a:solidFill>
                            <a:srgbClr val="000000"/>
                          </a:solidFill>
                          <a:latin typeface="Canva Sans"/>
                          <a:ea typeface="+mn-ea"/>
                          <a:cs typeface="+mn-cs"/>
                        </a:rPr>
                        <a:t>Forest Green Vegan Sausage </a:t>
                      </a:r>
                    </a:p>
                    <a:p>
                      <a:pPr marL="0" marR="0" lvl="0" indent="0" algn="l" defTabSz="914400" rtl="0" eaLnBrk="1" fontAlgn="auto" latinLnBrk="0" hangingPunct="1">
                        <a:lnSpc>
                          <a:spcPts val="1960"/>
                        </a:lnSpc>
                        <a:spcBef>
                          <a:spcPts val="0"/>
                        </a:spcBef>
                        <a:spcAft>
                          <a:spcPts val="0"/>
                        </a:spcAft>
                        <a:buClrTx/>
                        <a:buSzTx/>
                        <a:buFontTx/>
                        <a:buNone/>
                        <a:tabLst/>
                        <a:defRPr/>
                      </a:pPr>
                      <a:r>
                        <a:rPr lang="en-US" sz="1400" kern="1200" dirty="0">
                          <a:solidFill>
                            <a:srgbClr val="000000"/>
                          </a:solidFill>
                          <a:latin typeface="Canva Sans"/>
                          <a:ea typeface="+mn-ea"/>
                          <a:cs typeface="+mn-cs"/>
                        </a:rPr>
                        <a:t>with Baked Potato Wedges and Tomato Ketchup</a:t>
                      </a:r>
                    </a:p>
                    <a:p>
                      <a:pPr marL="0" marR="0" lvl="0" indent="0" algn="l" defTabSz="914400" rtl="0" eaLnBrk="1" fontAlgn="auto" latinLnBrk="0" hangingPunct="1">
                        <a:lnSpc>
                          <a:spcPts val="1960"/>
                        </a:lnSpc>
                        <a:spcBef>
                          <a:spcPts val="0"/>
                        </a:spcBef>
                        <a:spcAft>
                          <a:spcPts val="0"/>
                        </a:spcAft>
                        <a:buClrTx/>
                        <a:buSzTx/>
                        <a:buFontTx/>
                        <a:buNone/>
                        <a:tabLst/>
                        <a:defRPr/>
                      </a:pPr>
                      <a:endParaRPr lang="en-US" sz="1500" b="0" dirty="0">
                        <a:solidFill>
                          <a:srgbClr val="000000"/>
                        </a:solidFill>
                        <a:latin typeface="Century Gothic" panose="020B0502020202020204" pitchFamily="34" charset="0"/>
                      </a:endParaRPr>
                    </a:p>
                    <a:p>
                      <a:pPr algn="l">
                        <a:lnSpc>
                          <a:spcPts val="1960"/>
                        </a:lnSpc>
                      </a:pPr>
                      <a:endParaRPr lang="en-GB" sz="1500" dirty="0">
                        <a:highlight>
                          <a:srgbClr val="FFFF00"/>
                        </a:highlight>
                        <a:latin typeface="Century Gothic" panose="020B0502020202020204" pitchFamily="34" charset="0"/>
                      </a:endParaRPr>
                    </a:p>
                    <a:p>
                      <a:pPr algn="l">
                        <a:lnSpc>
                          <a:spcPts val="1960"/>
                        </a:lnSpc>
                      </a:pPr>
                      <a:endParaRPr lang="en-GB" sz="1500" dirty="0">
                        <a:highlight>
                          <a:srgbClr val="FFFF00"/>
                        </a:highlight>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rgbClr val="000000"/>
                          </a:solidFill>
                          <a:latin typeface="Canva Sans Bold"/>
                          <a:ea typeface="+mn-ea"/>
                          <a:cs typeface="+mn-cs"/>
                        </a:rPr>
                        <a:t>Nature Ranger Sausages with Wedges and Tomato Sauce</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rgbClr val="000000"/>
                          </a:solidFill>
                          <a:latin typeface="Canva Sans"/>
                          <a:ea typeface="+mn-ea"/>
                          <a:cs typeface="+mn-cs"/>
                        </a:rPr>
                        <a:t>Vegan Sausage with Homemade Baked Potato Wedges and Tomato Ketchup</a:t>
                      </a:r>
                    </a:p>
                    <a:p>
                      <a:pPr marL="0" marR="0" lvl="0" indent="0" algn="l" defTabSz="914400" rtl="0" eaLnBrk="1" fontAlgn="auto" latinLnBrk="0" hangingPunct="1">
                        <a:lnSpc>
                          <a:spcPts val="2000"/>
                        </a:lnSpc>
                        <a:spcBef>
                          <a:spcPts val="0"/>
                        </a:spcBef>
                        <a:spcAft>
                          <a:spcPts val="0"/>
                        </a:spcAft>
                        <a:buClrTx/>
                        <a:buSzTx/>
                        <a:buFontTx/>
                        <a:buNone/>
                        <a:tabLst/>
                        <a:defRPr/>
                      </a:pPr>
                      <a:endParaRPr lang="en-US" sz="1500" b="0" dirty="0">
                        <a:solidFill>
                          <a:srgbClr val="000000"/>
                        </a:solidFill>
                        <a:latin typeface="Century Gothic" panose="020B0502020202020204" pitchFamily="34" charset="0"/>
                      </a:endParaRPr>
                    </a:p>
                    <a:p>
                      <a:pPr algn="l">
                        <a:lnSpc>
                          <a:spcPts val="2000"/>
                        </a:lnSpc>
                      </a:pPr>
                      <a:endParaRPr lang="en-GB" sz="1500" dirty="0">
                        <a:highlight>
                          <a:srgbClr val="FFFF00"/>
                        </a:highlight>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rgbClr val="000000"/>
                          </a:solidFill>
                          <a:latin typeface="Canva Sans Bold"/>
                          <a:ea typeface="+mn-ea"/>
                          <a:cs typeface="+mn-cs"/>
                        </a:rPr>
                        <a:t>British Roast Quorn Fillet with Roast Potatoes and Gravy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rgbClr val="000000"/>
                          </a:solidFill>
                          <a:latin typeface="Canva Sans"/>
                          <a:ea typeface="+mn-ea"/>
                          <a:cs typeface="+mn-cs"/>
                        </a:rPr>
                        <a:t>Vegan Quorn Fillet served with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rgbClr val="000000"/>
                          </a:solidFill>
                          <a:latin typeface="Canva Sans"/>
                          <a:ea typeface="+mn-ea"/>
                          <a:cs typeface="+mn-cs"/>
                        </a:rPr>
                        <a:t>Homemade Roasted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rgbClr val="000000"/>
                          </a:solidFill>
                          <a:latin typeface="Canva Sans"/>
                          <a:ea typeface="+mn-ea"/>
                          <a:cs typeface="+mn-cs"/>
                        </a:rPr>
                        <a:t>Potatoes and Vegan Gravy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rgbClr val="000000"/>
                          </a:solidFill>
                          <a:latin typeface="Canva Sans Bold"/>
                          <a:ea typeface="+mn-ea"/>
                          <a:cs typeface="+mn-cs"/>
                        </a:rPr>
                        <a:t>Macaroni Cheese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rgbClr val="000000"/>
                          </a:solidFill>
                          <a:latin typeface="Canva Sans"/>
                          <a:ea typeface="+mn-ea"/>
                          <a:cs typeface="+mn-cs"/>
                        </a:rPr>
                        <a:t>Homemade Classic Macaroni Cheese, made with a Homemade Cheddar Cheese White Sauce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rtl="0" eaLnBrk="1" fontAlgn="auto" latinLnBrk="0" hangingPunct="1">
                        <a:lnSpc>
                          <a:spcPts val="2000"/>
                        </a:lnSpc>
                        <a:spcBef>
                          <a:spcPts val="0"/>
                        </a:spcBef>
                        <a:spcAft>
                          <a:spcPts val="0"/>
                        </a:spcAft>
                        <a:buClrTx/>
                        <a:buSzTx/>
                        <a:buFontTx/>
                        <a:buNone/>
                        <a:tabLst/>
                        <a:defRPr/>
                      </a:pPr>
                      <a:r>
                        <a:rPr lang="en-GB" sz="1400" kern="1200" dirty="0">
                          <a:solidFill>
                            <a:srgbClr val="000000"/>
                          </a:solidFill>
                          <a:latin typeface="Canva Sans Bold"/>
                          <a:ea typeface="+mn-ea"/>
                          <a:cs typeface="+mn-cs"/>
                        </a:rPr>
                        <a:t>Flaky Spinach and Cheese Whirl, Chips and Tomato Ketchup </a:t>
                      </a:r>
                    </a:p>
                    <a:p>
                      <a:pPr marL="0" marR="0" lvl="0" indent="0" algn="l" defTabSz="914400" rtl="0" eaLnBrk="1" fontAlgn="auto" latinLnBrk="0" hangingPunct="1">
                        <a:lnSpc>
                          <a:spcPts val="2000"/>
                        </a:lnSpc>
                        <a:spcBef>
                          <a:spcPts val="0"/>
                        </a:spcBef>
                        <a:spcAft>
                          <a:spcPts val="0"/>
                        </a:spcAft>
                        <a:buClrTx/>
                        <a:buSzTx/>
                        <a:buFontTx/>
                        <a:buNone/>
                        <a:tabLst/>
                        <a:defRPr/>
                      </a:pPr>
                      <a:r>
                        <a:rPr lang="en-GB" sz="1400" kern="1200" dirty="0">
                          <a:solidFill>
                            <a:srgbClr val="000000"/>
                          </a:solidFill>
                          <a:latin typeface="Canva Sans"/>
                          <a:ea typeface="+mn-ea"/>
                          <a:cs typeface="+mn-cs"/>
                        </a:rPr>
                        <a:t>Cheese, Spinach, Aubergine and Sweet Potato in a Puff Pastry Swirl, with Oven Baked </a:t>
                      </a:r>
                    </a:p>
                    <a:p>
                      <a:pPr marL="0" marR="0" lvl="0" indent="0" algn="l" defTabSz="914400" rtl="0" eaLnBrk="1" fontAlgn="auto" latinLnBrk="0" hangingPunct="1">
                        <a:lnSpc>
                          <a:spcPts val="2000"/>
                        </a:lnSpc>
                        <a:spcBef>
                          <a:spcPts val="0"/>
                        </a:spcBef>
                        <a:spcAft>
                          <a:spcPts val="0"/>
                        </a:spcAft>
                        <a:buClrTx/>
                        <a:buSzTx/>
                        <a:buFontTx/>
                        <a:buNone/>
                        <a:tabLst/>
                        <a:defRPr/>
                      </a:pPr>
                      <a:r>
                        <a:rPr lang="en-GB" sz="1400" kern="1200" dirty="0">
                          <a:solidFill>
                            <a:srgbClr val="000000"/>
                          </a:solidFill>
                          <a:latin typeface="Canva Sans"/>
                          <a:ea typeface="+mn-ea"/>
                          <a:cs typeface="+mn-cs"/>
                        </a:rPr>
                        <a:t>Chips &amp; Tomato Ketchup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889949154"/>
                  </a:ext>
                </a:extLst>
              </a:tr>
              <a:tr h="370840">
                <a:tc gridSpan="2">
                  <a:txBody>
                    <a:bodyPr/>
                    <a:lstStyle/>
                    <a:p>
                      <a:pPr marL="0" marR="0" lvl="0" indent="0" algn="l" defTabSz="914400" rtl="0" eaLnBrk="1" fontAlgn="auto" latinLnBrk="0" hangingPunct="1">
                        <a:lnSpc>
                          <a:spcPts val="2000"/>
                        </a:lnSpc>
                        <a:spcBef>
                          <a:spcPts val="0"/>
                        </a:spcBef>
                        <a:spcAft>
                          <a:spcPts val="0"/>
                        </a:spcAft>
                        <a:buClrTx/>
                        <a:buSzTx/>
                        <a:buFontTx/>
                        <a:buNone/>
                        <a:tabLst/>
                        <a:defRPr/>
                      </a:pPr>
                      <a:r>
                        <a:rPr lang="en-GB" sz="1400" kern="1200" dirty="0">
                          <a:solidFill>
                            <a:srgbClr val="000000"/>
                          </a:solidFill>
                          <a:latin typeface="Canva Sans Bold"/>
                          <a:ea typeface="+mn-ea"/>
                          <a:cs typeface="+mn-cs"/>
                        </a:rPr>
                        <a:t>Classic Cheese and Tomato  Pizza with Herby New Potatoes</a:t>
                      </a:r>
                    </a:p>
                    <a:p>
                      <a:pPr marL="0" marR="0" lvl="0" indent="0" algn="l" defTabSz="914400" rtl="0" eaLnBrk="1" fontAlgn="auto" latinLnBrk="0" hangingPunct="1">
                        <a:lnSpc>
                          <a:spcPts val="2000"/>
                        </a:lnSpc>
                        <a:spcBef>
                          <a:spcPts val="0"/>
                        </a:spcBef>
                        <a:spcAft>
                          <a:spcPts val="0"/>
                        </a:spcAft>
                        <a:buClrTx/>
                        <a:buSzTx/>
                        <a:buFontTx/>
                        <a:buNone/>
                        <a:tabLst/>
                        <a:defRPr/>
                      </a:pPr>
                      <a:r>
                        <a:rPr lang="en-GB" sz="1400" kern="1200" dirty="0">
                          <a:solidFill>
                            <a:srgbClr val="000000"/>
                          </a:solidFill>
                          <a:latin typeface="Canva Sans"/>
                          <a:ea typeface="+mn-ea"/>
                          <a:cs typeface="+mn-cs"/>
                        </a:rPr>
                        <a:t>Homemade 50/50 </a:t>
                      </a:r>
                    </a:p>
                    <a:p>
                      <a:pPr marL="0" marR="0" lvl="0" indent="0" algn="l" defTabSz="914400" rtl="0" eaLnBrk="1" fontAlgn="auto" latinLnBrk="0" hangingPunct="1">
                        <a:lnSpc>
                          <a:spcPts val="2000"/>
                        </a:lnSpc>
                        <a:spcBef>
                          <a:spcPts val="0"/>
                        </a:spcBef>
                        <a:spcAft>
                          <a:spcPts val="0"/>
                        </a:spcAft>
                        <a:buClrTx/>
                        <a:buSzTx/>
                        <a:buFontTx/>
                        <a:buNone/>
                        <a:tabLst/>
                        <a:defRPr/>
                      </a:pPr>
                      <a:r>
                        <a:rPr lang="en-GB" sz="1400" kern="1200" dirty="0">
                          <a:solidFill>
                            <a:srgbClr val="000000"/>
                          </a:solidFill>
                          <a:latin typeface="Canva Sans"/>
                          <a:ea typeface="+mn-ea"/>
                          <a:cs typeface="+mn-cs"/>
                        </a:rPr>
                        <a:t>Wholemeal Base topped </a:t>
                      </a:r>
                    </a:p>
                    <a:p>
                      <a:pPr marL="0" marR="0" lvl="0" indent="0" algn="l" defTabSz="914400" rtl="0" eaLnBrk="1" fontAlgn="auto" latinLnBrk="0" hangingPunct="1">
                        <a:lnSpc>
                          <a:spcPts val="2000"/>
                        </a:lnSpc>
                        <a:spcBef>
                          <a:spcPts val="0"/>
                        </a:spcBef>
                        <a:spcAft>
                          <a:spcPts val="0"/>
                        </a:spcAft>
                        <a:buClrTx/>
                        <a:buSzTx/>
                        <a:buFontTx/>
                        <a:buNone/>
                        <a:tabLst/>
                        <a:defRPr/>
                      </a:pPr>
                      <a:r>
                        <a:rPr lang="en-GB" sz="1400" kern="1200" dirty="0">
                          <a:solidFill>
                            <a:srgbClr val="000000"/>
                          </a:solidFill>
                          <a:latin typeface="Canva Sans"/>
                          <a:ea typeface="+mn-ea"/>
                          <a:cs typeface="+mn-cs"/>
                        </a:rPr>
                        <a:t>with Cheddar Cheese and a Homemade Tomato Sauce (Chopped Tomatoes, Tomato Puree, Oregano) Served </a:t>
                      </a:r>
                    </a:p>
                    <a:p>
                      <a:pPr marL="0" marR="0" lvl="0" indent="0" algn="l" defTabSz="914400" rtl="0" eaLnBrk="1" fontAlgn="auto" latinLnBrk="0" hangingPunct="1">
                        <a:lnSpc>
                          <a:spcPts val="2000"/>
                        </a:lnSpc>
                        <a:spcBef>
                          <a:spcPts val="0"/>
                        </a:spcBef>
                        <a:spcAft>
                          <a:spcPts val="0"/>
                        </a:spcAft>
                        <a:buClrTx/>
                        <a:buSzTx/>
                        <a:buFontTx/>
                        <a:buNone/>
                        <a:tabLst/>
                        <a:defRPr/>
                      </a:pPr>
                      <a:r>
                        <a:rPr lang="en-GB" sz="1400" kern="1200" dirty="0">
                          <a:solidFill>
                            <a:srgbClr val="000000"/>
                          </a:solidFill>
                          <a:latin typeface="Canva Sans"/>
                          <a:ea typeface="+mn-ea"/>
                          <a:cs typeface="+mn-cs"/>
                        </a:rPr>
                        <a:t>with New Potatoes </a:t>
                      </a:r>
                      <a:endParaRPr lang="en-US" sz="1400" kern="1200" dirty="0">
                        <a:solidFill>
                          <a:srgbClr val="000000"/>
                        </a:solidFill>
                        <a:latin typeface="Canva Sans"/>
                        <a:ea typeface="+mn-ea"/>
                        <a:cs typeface="+mn-cs"/>
                      </a:endParaRPr>
                    </a:p>
                    <a:p>
                      <a:pPr algn="l">
                        <a:lnSpc>
                          <a:spcPts val="2000"/>
                        </a:lnSpc>
                      </a:pPr>
                      <a:endParaRPr lang="en-US" sz="1400" kern="1200" dirty="0">
                        <a:solidFill>
                          <a:schemeClr val="tx1"/>
                        </a:solidFill>
                        <a:latin typeface="Canva Sans"/>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pPr marL="0" marR="0" lvl="0" indent="0" algn="l" defTabSz="914400" rtl="0" eaLnBrk="1" fontAlgn="auto" latinLnBrk="0" hangingPunct="1">
                        <a:lnSpc>
                          <a:spcPts val="1960"/>
                        </a:lnSpc>
                        <a:spcBef>
                          <a:spcPts val="0"/>
                        </a:spcBef>
                        <a:spcAft>
                          <a:spcPts val="0"/>
                        </a:spcAft>
                        <a:buClrTx/>
                        <a:buSzTx/>
                        <a:buFontTx/>
                        <a:buNone/>
                        <a:tabLst/>
                        <a:defRPr/>
                      </a:pPr>
                      <a:r>
                        <a:rPr lang="en-US" sz="1400" kern="1200" dirty="0">
                          <a:solidFill>
                            <a:srgbClr val="000000"/>
                          </a:solidFill>
                          <a:latin typeface="Canva Sans Bold"/>
                          <a:ea typeface="+mn-ea"/>
                          <a:cs typeface="+mn-cs"/>
                        </a:rPr>
                        <a:t>Beef Meatballs in Tomato Sauce with Rice</a:t>
                      </a:r>
                    </a:p>
                    <a:p>
                      <a:pPr marL="0" marR="0" lvl="0" indent="0" algn="l" defTabSz="914400" rtl="0" eaLnBrk="1" fontAlgn="auto" latinLnBrk="0" hangingPunct="1">
                        <a:lnSpc>
                          <a:spcPts val="1960"/>
                        </a:lnSpc>
                        <a:spcBef>
                          <a:spcPts val="0"/>
                        </a:spcBef>
                        <a:spcAft>
                          <a:spcPts val="0"/>
                        </a:spcAft>
                        <a:buClrTx/>
                        <a:buSzTx/>
                        <a:buFontTx/>
                        <a:buNone/>
                        <a:tabLst/>
                        <a:defRPr/>
                      </a:pPr>
                      <a:r>
                        <a:rPr lang="en-US" sz="1400" kern="1200" dirty="0">
                          <a:solidFill>
                            <a:srgbClr val="000000"/>
                          </a:solidFill>
                          <a:latin typeface="Canva Sans"/>
                          <a:ea typeface="+mn-ea"/>
                          <a:cs typeface="+mn-cs"/>
                        </a:rPr>
                        <a:t>Red Tractor Accredited Beef Meatballs from Gloucestershire’s Local Butchers</a:t>
                      </a:r>
                      <a:r>
                        <a:rPr lang="en-GB" sz="1400" kern="1200" dirty="0">
                          <a:solidFill>
                            <a:srgbClr val="000000"/>
                          </a:solidFill>
                          <a:latin typeface="Canva Sans"/>
                          <a:ea typeface="+mn-ea"/>
                          <a:cs typeface="+mn-cs"/>
                        </a:rPr>
                        <a:t> In a Homemade Tomato Sauce Served with</a:t>
                      </a:r>
                    </a:p>
                    <a:p>
                      <a:pPr marL="0" marR="0" lvl="0" indent="0" algn="l" defTabSz="914400" rtl="0" eaLnBrk="1" fontAlgn="auto" latinLnBrk="0" hangingPunct="1">
                        <a:lnSpc>
                          <a:spcPts val="1960"/>
                        </a:lnSpc>
                        <a:spcBef>
                          <a:spcPts val="0"/>
                        </a:spcBef>
                        <a:spcAft>
                          <a:spcPts val="0"/>
                        </a:spcAft>
                        <a:buClrTx/>
                        <a:buSzTx/>
                        <a:buFontTx/>
                        <a:buNone/>
                        <a:tabLst/>
                        <a:defRPr/>
                      </a:pPr>
                      <a:r>
                        <a:rPr lang="en-GB" sz="1400" kern="1200" dirty="0">
                          <a:solidFill>
                            <a:srgbClr val="000000"/>
                          </a:solidFill>
                          <a:latin typeface="Canva Sans"/>
                          <a:ea typeface="+mn-ea"/>
                          <a:cs typeface="+mn-cs"/>
                        </a:rPr>
                        <a:t>50/50 Wholemeal Rice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rgbClr val="000000"/>
                          </a:solidFill>
                          <a:latin typeface="Canva Sans Bold"/>
                          <a:ea typeface="+mn-ea"/>
                          <a:cs typeface="+mn-cs"/>
                        </a:rPr>
                        <a:t>Beef Meatballs in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rgbClr val="000000"/>
                          </a:solidFill>
                          <a:latin typeface="Canva Sans Bold"/>
                          <a:ea typeface="+mn-ea"/>
                          <a:cs typeface="+mn-cs"/>
                        </a:rPr>
                        <a:t>Tomato Sauce with Rice</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rgbClr val="000000"/>
                          </a:solidFill>
                          <a:latin typeface="Canva Sans"/>
                          <a:ea typeface="+mn-ea"/>
                          <a:cs typeface="+mn-cs"/>
                        </a:rPr>
                        <a:t>Red Tractor Accredited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rgbClr val="000000"/>
                          </a:solidFill>
                          <a:latin typeface="Canva Sans"/>
                          <a:ea typeface="+mn-ea"/>
                          <a:cs typeface="+mn-cs"/>
                        </a:rPr>
                        <a:t>Beef Meatballs from Gloucestershire’s Local Butchers</a:t>
                      </a:r>
                      <a:r>
                        <a:rPr lang="en-GB" sz="1400" kern="1200" dirty="0">
                          <a:solidFill>
                            <a:srgbClr val="000000"/>
                          </a:solidFill>
                          <a:latin typeface="Canva Sans"/>
                          <a:ea typeface="+mn-ea"/>
                          <a:cs typeface="+mn-cs"/>
                        </a:rPr>
                        <a:t> In a Homemade Tomato Sauce Served with 50/50 </a:t>
                      </a:r>
                    </a:p>
                    <a:p>
                      <a:pPr marL="0" marR="0" lvl="0" indent="0" algn="l" defTabSz="914400" rtl="0" eaLnBrk="1" fontAlgn="auto" latinLnBrk="0" hangingPunct="1">
                        <a:lnSpc>
                          <a:spcPts val="2000"/>
                        </a:lnSpc>
                        <a:spcBef>
                          <a:spcPts val="0"/>
                        </a:spcBef>
                        <a:spcAft>
                          <a:spcPts val="0"/>
                        </a:spcAft>
                        <a:buClrTx/>
                        <a:buSzTx/>
                        <a:buFontTx/>
                        <a:buNone/>
                        <a:tabLst/>
                        <a:defRPr/>
                      </a:pPr>
                      <a:r>
                        <a:rPr lang="en-GB" sz="1400" kern="1200" dirty="0">
                          <a:solidFill>
                            <a:srgbClr val="000000"/>
                          </a:solidFill>
                          <a:latin typeface="Canva Sans"/>
                          <a:ea typeface="+mn-ea"/>
                          <a:cs typeface="+mn-cs"/>
                        </a:rPr>
                        <a:t>Wholemeal Rice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rtl="0" eaLnBrk="1" fontAlgn="auto" latinLnBrk="0" hangingPunct="1">
                        <a:lnSpc>
                          <a:spcPts val="2000"/>
                        </a:lnSpc>
                        <a:spcBef>
                          <a:spcPts val="0"/>
                        </a:spcBef>
                        <a:spcAft>
                          <a:spcPts val="0"/>
                        </a:spcAft>
                        <a:buClrTx/>
                        <a:buSzTx/>
                        <a:buFontTx/>
                        <a:buNone/>
                        <a:tabLst/>
                        <a:defRPr/>
                      </a:pPr>
                      <a:r>
                        <a:rPr lang="en-GB" sz="1400" kern="1200" dirty="0">
                          <a:solidFill>
                            <a:srgbClr val="000000"/>
                          </a:solidFill>
                          <a:latin typeface="Canva Sans Bold"/>
                          <a:ea typeface="+mn-ea"/>
                          <a:cs typeface="+mn-cs"/>
                        </a:rPr>
                        <a:t>Roast Gammon, Roast Potatoes &amp; Gravy</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rgbClr val="000000"/>
                          </a:solidFill>
                          <a:latin typeface="Canva Sans"/>
                          <a:ea typeface="+mn-ea"/>
                          <a:cs typeface="+mn-cs"/>
                        </a:rPr>
                        <a:t>Red</a:t>
                      </a:r>
                      <a:r>
                        <a:rPr lang="en-US" sz="1500" b="0" dirty="0">
                          <a:solidFill>
                            <a:srgbClr val="000000"/>
                          </a:solidFill>
                          <a:latin typeface="Century Gothic" panose="020B0502020202020204" pitchFamily="34" charset="0"/>
                        </a:rPr>
                        <a:t> </a:t>
                      </a:r>
                      <a:r>
                        <a:rPr lang="en-US" sz="1400" kern="1200" dirty="0">
                          <a:solidFill>
                            <a:srgbClr val="000000"/>
                          </a:solidFill>
                          <a:latin typeface="Canva Sans"/>
                          <a:ea typeface="+mn-ea"/>
                          <a:cs typeface="+mn-cs"/>
                        </a:rPr>
                        <a:t>Tractor Accredited </a:t>
                      </a:r>
                      <a:r>
                        <a:rPr lang="en-GB" sz="1400" kern="1200" dirty="0">
                          <a:solidFill>
                            <a:srgbClr val="000000"/>
                          </a:solidFill>
                          <a:latin typeface="Canva Sans"/>
                          <a:ea typeface="+mn-ea"/>
                          <a:cs typeface="+mn-cs"/>
                        </a:rPr>
                        <a:t>Roast Gammon from Gloucestershire’s Local Butchers Served with Homemade Roast Potatoes and Vegan Gravy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rgbClr val="000000"/>
                          </a:solidFill>
                          <a:latin typeface="Canva Sans Bold"/>
                          <a:ea typeface="+mn-ea"/>
                          <a:cs typeface="+mn-cs"/>
                        </a:rPr>
                        <a:t>Chicken and Sweetcorn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rgbClr val="000000"/>
                          </a:solidFill>
                          <a:latin typeface="Canva Sans Bold"/>
                          <a:ea typeface="+mn-ea"/>
                          <a:cs typeface="+mn-cs"/>
                        </a:rPr>
                        <a:t>Pie with Herby New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rgbClr val="000000"/>
                          </a:solidFill>
                          <a:latin typeface="Canva Sans Bold"/>
                          <a:ea typeface="+mn-ea"/>
                          <a:cs typeface="+mn-cs"/>
                        </a:rPr>
                        <a:t>Potatoes</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rgbClr val="000000"/>
                          </a:solidFill>
                          <a:latin typeface="Canva Sans"/>
                          <a:ea typeface="+mn-ea"/>
                          <a:cs typeface="+mn-cs"/>
                        </a:rPr>
                        <a:t>Red Tractor Accredited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rgbClr val="000000"/>
                          </a:solidFill>
                          <a:latin typeface="Canva Sans"/>
                          <a:ea typeface="+mn-ea"/>
                          <a:cs typeface="+mn-cs"/>
                        </a:rPr>
                        <a:t>Chicken From Gloucestershire's Local Butcher and Sweetcorn in a Homemade Creamy Sauce with a Puff Pastry top  served</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rgbClr val="000000"/>
                          </a:solidFill>
                          <a:latin typeface="Canva Sans"/>
                          <a:ea typeface="+mn-ea"/>
                          <a:cs typeface="+mn-cs"/>
                        </a:rPr>
                        <a:t>with New Potatoes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rgbClr val="000000"/>
                          </a:solidFill>
                          <a:latin typeface="Canva Sans Bold"/>
                          <a:ea typeface="+mn-ea"/>
                          <a:cs typeface="+mn-cs"/>
                        </a:rPr>
                        <a:t>Pollock Fish Fingers, Chips and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rgbClr val="000000"/>
                          </a:solidFill>
                          <a:latin typeface="Canva Sans Bold"/>
                          <a:ea typeface="+mn-ea"/>
                          <a:cs typeface="+mn-cs"/>
                        </a:rPr>
                        <a:t>Tomato Ketchup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rgbClr val="000000"/>
                          </a:solidFill>
                          <a:latin typeface="Canva Sans"/>
                          <a:ea typeface="+mn-ea"/>
                          <a:cs typeface="+mn-cs"/>
                        </a:rPr>
                        <a:t>Oven Baked Youngs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rgbClr val="000000"/>
                          </a:solidFill>
                          <a:latin typeface="Canva Sans"/>
                          <a:ea typeface="+mn-ea"/>
                          <a:cs typeface="+mn-cs"/>
                        </a:rPr>
                        <a:t>MSC Accredited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rgbClr val="000000"/>
                          </a:solidFill>
                          <a:latin typeface="Canva Sans"/>
                          <a:ea typeface="+mn-ea"/>
                          <a:cs typeface="+mn-cs"/>
                        </a:rPr>
                        <a:t>Pollock Fishfingers with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rgbClr val="000000"/>
                          </a:solidFill>
                          <a:latin typeface="Canva Sans"/>
                          <a:ea typeface="+mn-ea"/>
                          <a:cs typeface="+mn-cs"/>
                        </a:rPr>
                        <a:t>Oven Baked Chips &amp;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rgbClr val="000000"/>
                          </a:solidFill>
                          <a:latin typeface="Canva Sans"/>
                          <a:ea typeface="+mn-ea"/>
                          <a:cs typeface="+mn-cs"/>
                        </a:rPr>
                        <a:t>Tomato Ketchup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403764832"/>
                  </a:ext>
                </a:extLst>
              </a:tr>
              <a:tr h="370840">
                <a:tc gridSpan="6">
                  <a:txBody>
                    <a:bodyPr/>
                    <a:lstStyle/>
                    <a:p>
                      <a:pPr algn="ctr">
                        <a:lnSpc>
                          <a:spcPts val="2000"/>
                        </a:lnSpc>
                      </a:pPr>
                      <a:r>
                        <a:rPr lang="en-US" sz="1400" dirty="0">
                          <a:solidFill>
                            <a:schemeClr val="tx1"/>
                          </a:solidFill>
                          <a:latin typeface="Canva Sans"/>
                        </a:rPr>
                        <a:t>Each day we serve a choice of two vegetables such as carrots, broccoli, cauliflower, sweetcorn, peas, baked beans, green beans, cabbage, peppers.</a:t>
                      </a:r>
                    </a:p>
                    <a:p>
                      <a:pPr marL="0" lvl="0" indent="0" algn="ctr">
                        <a:lnSpc>
                          <a:spcPts val="2000"/>
                        </a:lnSpc>
                        <a:spcBef>
                          <a:spcPct val="0"/>
                        </a:spcBef>
                      </a:pPr>
                      <a:r>
                        <a:rPr lang="en-US" sz="1400" dirty="0">
                          <a:solidFill>
                            <a:schemeClr val="tx1"/>
                          </a:solidFill>
                          <a:latin typeface="Canva Sans"/>
                        </a:rPr>
                        <a:t>We also serve a daily salad selection for pupils to help themselves to. </a:t>
                      </a:r>
                      <a:endParaRPr lang="en-GB" sz="1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endParaRPr lang="en-GB"/>
                    </a:p>
                  </a:txBody>
                  <a:tcPr/>
                </a:tc>
                <a:tc hMerge="1">
                  <a:txBody>
                    <a:bodyPr/>
                    <a:lstStyle/>
                    <a:p>
                      <a:endParaRPr lang="en-GB"/>
                    </a:p>
                  </a:txBody>
                  <a:tcPr/>
                </a:tc>
                <a:tc hMerge="1">
                  <a:txBody>
                    <a:bodyPr/>
                    <a:lstStyle/>
                    <a:p>
                      <a:endParaRPr lang="en-GB"/>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BAE1F7"/>
                    </a:solidFill>
                  </a:tcPr>
                </a:tc>
                <a:tc hMerge="1">
                  <a:txBody>
                    <a:bodyPr/>
                    <a:lstStyle/>
                    <a:p>
                      <a:endParaRPr lang="en-GB"/>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AE1F7"/>
                    </a:solidFill>
                  </a:tcPr>
                </a:tc>
                <a:tc hMerge="1">
                  <a:txBody>
                    <a:bodyPr/>
                    <a:lstStyle/>
                    <a:p>
                      <a:endParaRPr lang="en-GB"/>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BAE1F7"/>
                    </a:solidFill>
                  </a:tcPr>
                </a:tc>
                <a:extLst>
                  <a:ext uri="{0D108BD9-81ED-4DB2-BD59-A6C34878D82A}">
                    <a16:rowId xmlns:a16="http://schemas.microsoft.com/office/drawing/2014/main" val="4224293292"/>
                  </a:ext>
                </a:extLst>
              </a:tr>
              <a:tr h="370840">
                <a:tc>
                  <a:txBody>
                    <a:bodyPr/>
                    <a:lstStyle/>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rgbClr val="000000"/>
                          </a:solidFill>
                          <a:latin typeface="Canva Sans Bold"/>
                          <a:ea typeface="+mn-ea"/>
                          <a:cs typeface="+mn-cs"/>
                        </a:rPr>
                        <a:t>Chocolate Shortbread </a:t>
                      </a:r>
                    </a:p>
                    <a:p>
                      <a:pPr marL="0" algn="l" defTabSz="914400" rtl="0" eaLnBrk="1" latinLnBrk="0" hangingPunct="1">
                        <a:lnSpc>
                          <a:spcPts val="2000"/>
                        </a:lnSpc>
                      </a:pPr>
                      <a:r>
                        <a:rPr lang="en-US" sz="1500" b="0" dirty="0">
                          <a:solidFill>
                            <a:srgbClr val="000000"/>
                          </a:solidFill>
                          <a:latin typeface="Century Gothic" panose="020B0502020202020204" pitchFamily="34" charset="0"/>
                        </a:rPr>
                        <a:t>A </a:t>
                      </a:r>
                      <a:r>
                        <a:rPr lang="en-US" sz="1400" kern="1200" dirty="0">
                          <a:solidFill>
                            <a:srgbClr val="000000"/>
                          </a:solidFill>
                          <a:latin typeface="Canva Sans"/>
                          <a:ea typeface="+mn-ea"/>
                          <a:cs typeface="+mn-cs"/>
                        </a:rPr>
                        <a:t>Homemade Chocolate Flavoured Shortbread Made with Cocoa Powder</a:t>
                      </a:r>
                    </a:p>
                    <a:p>
                      <a:pPr algn="l">
                        <a:lnSpc>
                          <a:spcPts val="2000"/>
                        </a:lnSpc>
                      </a:pPr>
                      <a:endParaRPr lang="en-GB" sz="1500" dirty="0">
                        <a:highlight>
                          <a:srgbClr val="FFFF00"/>
                        </a:highlight>
                        <a:latin typeface="Century Gothic" panose="020B0502020202020204" pitchFamily="34" charset="0"/>
                      </a:endParaRPr>
                    </a:p>
                    <a:p>
                      <a:pPr algn="l">
                        <a:lnSpc>
                          <a:spcPts val="2000"/>
                        </a:lnSpc>
                      </a:pPr>
                      <a:endParaRPr lang="en-GB" sz="1500" dirty="0">
                        <a:highlight>
                          <a:srgbClr val="FFFF00"/>
                        </a:highlight>
                        <a:latin typeface="Century Gothic" panose="020B0502020202020204" pitchFamily="34" charset="0"/>
                      </a:endParaRPr>
                    </a:p>
                    <a:p>
                      <a:pPr algn="l">
                        <a:lnSpc>
                          <a:spcPts val="2000"/>
                        </a:lnSpc>
                      </a:pPr>
                      <a:endParaRPr lang="en-GB" sz="1500" dirty="0">
                        <a:highlight>
                          <a:srgbClr val="FFFF00"/>
                        </a:highlight>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rgbClr val="000000"/>
                          </a:solidFill>
                          <a:latin typeface="Canva Sans Bold"/>
                          <a:ea typeface="+mn-ea"/>
                          <a:cs typeface="+mn-cs"/>
                        </a:rPr>
                        <a:t>Pineapple Upside Down Cake with Custard</a:t>
                      </a:r>
                    </a:p>
                    <a:p>
                      <a:pPr>
                        <a:lnSpc>
                          <a:spcPts val="2000"/>
                        </a:lnSpc>
                      </a:pPr>
                      <a:r>
                        <a:rPr lang="en-GB" sz="1400" kern="1200" dirty="0">
                          <a:solidFill>
                            <a:srgbClr val="000000"/>
                          </a:solidFill>
                          <a:latin typeface="Canva Sans"/>
                          <a:ea typeface="+mn-ea"/>
                          <a:cs typeface="+mn-cs"/>
                        </a:rPr>
                        <a:t>Homemade Vanilla Sponge Cake with a Base Layer of Pineapple Pieces, served with Custard</a:t>
                      </a:r>
                      <a:endParaRPr lang="en-US" sz="1500" dirty="0">
                        <a:solidFill>
                          <a:srgbClr val="000000"/>
                        </a:solidFill>
                        <a:latin typeface="Century Gothic" panose="020B0502020202020204" pitchFamily="34" charset="0"/>
                      </a:endParaRPr>
                    </a:p>
                    <a:p>
                      <a:pPr marL="0" marR="0" lvl="0" indent="0" algn="l" defTabSz="914400" rtl="0" eaLnBrk="1" fontAlgn="auto" latinLnBrk="0" hangingPunct="1">
                        <a:lnSpc>
                          <a:spcPts val="2000"/>
                        </a:lnSpc>
                        <a:spcBef>
                          <a:spcPts val="0"/>
                        </a:spcBef>
                        <a:spcAft>
                          <a:spcPts val="0"/>
                        </a:spcAft>
                        <a:buClrTx/>
                        <a:buSzTx/>
                        <a:buFontTx/>
                        <a:buNone/>
                        <a:tabLst/>
                        <a:defRPr/>
                      </a:pPr>
                      <a:r>
                        <a:rPr lang="en-US" sz="1500" dirty="0">
                          <a:solidFill>
                            <a:srgbClr val="000000"/>
                          </a:solidFill>
                          <a:latin typeface="Century Gothic" panose="020B0502020202020204" pitchFamily="34"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pPr marL="0" marR="0" lvl="0" indent="0" algn="l" defTabSz="914400" rtl="0" eaLnBrk="1" fontAlgn="auto" latinLnBrk="0" hangingPunct="1">
                        <a:lnSpc>
                          <a:spcPts val="1960"/>
                        </a:lnSpc>
                        <a:spcBef>
                          <a:spcPts val="0"/>
                        </a:spcBef>
                        <a:spcAft>
                          <a:spcPts val="0"/>
                        </a:spcAft>
                        <a:buClrTx/>
                        <a:buSzTx/>
                        <a:buFontTx/>
                        <a:buNone/>
                        <a:tabLst/>
                        <a:defRPr/>
                      </a:pPr>
                      <a:endParaRPr lang="en-US" sz="1500" dirty="0">
                        <a:solidFill>
                          <a:srgbClr val="000000"/>
                        </a:solidFill>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rgbClr val="000000"/>
                          </a:solidFill>
                          <a:latin typeface="Canva Sans Bold"/>
                          <a:ea typeface="+mn-ea"/>
                          <a:cs typeface="+mn-cs"/>
                        </a:rPr>
                        <a:t>Fruit Medley</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500" b="0" kern="1200" dirty="0">
                          <a:solidFill>
                            <a:srgbClr val="000000"/>
                          </a:solidFill>
                          <a:latin typeface="Century Gothic" panose="020B0502020202020204" pitchFamily="34" charset="0"/>
                          <a:ea typeface="+mn-ea"/>
                          <a:cs typeface="+mn-cs"/>
                        </a:rPr>
                        <a:t>A </a:t>
                      </a:r>
                      <a:r>
                        <a:rPr lang="en-US" sz="1400" kern="1200" dirty="0">
                          <a:solidFill>
                            <a:srgbClr val="000000"/>
                          </a:solidFill>
                          <a:latin typeface="Canva Sans"/>
                          <a:ea typeface="+mn-ea"/>
                          <a:cs typeface="+mn-cs"/>
                        </a:rPr>
                        <a:t>selection of Mandarin, Peach, Apple, Orange and Pear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a:lnSpc>
                          <a:spcPts val="2000"/>
                        </a:lnSpc>
                      </a:pPr>
                      <a:r>
                        <a:rPr lang="en-US" sz="1400" kern="1200" dirty="0">
                          <a:solidFill>
                            <a:srgbClr val="000000"/>
                          </a:solidFill>
                          <a:latin typeface="Canva Sans Bold"/>
                          <a:ea typeface="+mn-ea"/>
                          <a:cs typeface="+mn-cs"/>
                        </a:rPr>
                        <a:t>Syrup Sponge</a:t>
                      </a:r>
                      <a:br>
                        <a:rPr lang="en-US" sz="1500" b="1" dirty="0">
                          <a:solidFill>
                            <a:srgbClr val="000000"/>
                          </a:solidFill>
                          <a:latin typeface="Century Gothic" panose="020B0502020202020204" pitchFamily="34" charset="0"/>
                        </a:rPr>
                      </a:br>
                      <a:r>
                        <a:rPr lang="en-US" sz="1400" kern="1200" dirty="0">
                          <a:solidFill>
                            <a:srgbClr val="000000"/>
                          </a:solidFill>
                          <a:latin typeface="Canva Sans"/>
                          <a:ea typeface="+mn-ea"/>
                          <a:cs typeface="+mn-cs"/>
                        </a:rPr>
                        <a:t>Homemade Vanilla Sponge Drizzled with Golden Syrup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a:lnSpc>
                          <a:spcPts val="2000"/>
                        </a:lnSpc>
                      </a:pPr>
                      <a:r>
                        <a:rPr lang="en-US" sz="1400" kern="1200" dirty="0">
                          <a:solidFill>
                            <a:srgbClr val="000000"/>
                          </a:solidFill>
                          <a:latin typeface="Canva Sans Bold"/>
                          <a:ea typeface="+mn-ea"/>
                          <a:cs typeface="+mn-cs"/>
                        </a:rPr>
                        <a:t>Ice Cream and Peaches</a:t>
                      </a:r>
                    </a:p>
                    <a:p>
                      <a:pPr algn="l">
                        <a:lnSpc>
                          <a:spcPts val="2000"/>
                        </a:lnSpc>
                      </a:pPr>
                      <a:r>
                        <a:rPr lang="en-US" sz="1400" kern="1200" dirty="0">
                          <a:solidFill>
                            <a:srgbClr val="000000"/>
                          </a:solidFill>
                          <a:latin typeface="Canva Sans"/>
                          <a:ea typeface="+mn-ea"/>
                          <a:cs typeface="+mn-cs"/>
                        </a:rPr>
                        <a:t>Vanilla Ice Cream served with Peaches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503234578"/>
                  </a:ext>
                </a:extLst>
              </a:tr>
            </a:tbl>
          </a:graphicData>
        </a:graphic>
      </p:graphicFrame>
      <p:sp>
        <p:nvSpPr>
          <p:cNvPr id="13" name="Freeform 13">
            <a:extLst>
              <a:ext uri="{FF2B5EF4-FFF2-40B4-BE49-F238E27FC236}">
                <a16:creationId xmlns:a16="http://schemas.microsoft.com/office/drawing/2014/main" id="{80E2DD92-F47C-D9ED-7853-FA3F06E6D506}"/>
              </a:ext>
            </a:extLst>
          </p:cNvPr>
          <p:cNvSpPr/>
          <p:nvPr/>
        </p:nvSpPr>
        <p:spPr>
          <a:xfrm>
            <a:off x="9923706" y="6107592"/>
            <a:ext cx="611604" cy="752651"/>
          </a:xfrm>
          <a:custGeom>
            <a:avLst/>
            <a:gdLst/>
            <a:ahLst/>
            <a:cxnLst/>
            <a:rect l="l" t="t" r="r" b="b"/>
            <a:pathLst>
              <a:path w="607783" h="855429">
                <a:moveTo>
                  <a:pt x="0" y="0"/>
                </a:moveTo>
                <a:lnTo>
                  <a:pt x="607783" y="0"/>
                </a:lnTo>
                <a:lnTo>
                  <a:pt x="607783" y="855429"/>
                </a:lnTo>
                <a:lnTo>
                  <a:pt x="0" y="855429"/>
                </a:lnTo>
                <a:lnTo>
                  <a:pt x="0" y="0"/>
                </a:lnTo>
                <a:close/>
              </a:path>
            </a:pathLst>
          </a:custGeom>
          <a:blipFill>
            <a:blip r:embed="rId3"/>
            <a:stretch>
              <a:fillRect l="-4816" r="-4816"/>
            </a:stretch>
          </a:blipFill>
        </p:spPr>
        <p:txBody>
          <a:bodyPr/>
          <a:lstStyle/>
          <a:p>
            <a:endParaRPr lang="en-GB"/>
          </a:p>
        </p:txBody>
      </p:sp>
      <p:sp>
        <p:nvSpPr>
          <p:cNvPr id="14" name="Freeform 14">
            <a:extLst>
              <a:ext uri="{FF2B5EF4-FFF2-40B4-BE49-F238E27FC236}">
                <a16:creationId xmlns:a16="http://schemas.microsoft.com/office/drawing/2014/main" id="{70D7DC2F-AC3C-501A-CA25-885C7F252F48}"/>
              </a:ext>
            </a:extLst>
          </p:cNvPr>
          <p:cNvSpPr/>
          <p:nvPr/>
        </p:nvSpPr>
        <p:spPr>
          <a:xfrm>
            <a:off x="13007848" y="4453550"/>
            <a:ext cx="658423" cy="845272"/>
          </a:xfrm>
          <a:custGeom>
            <a:avLst/>
            <a:gdLst/>
            <a:ahLst/>
            <a:cxnLst/>
            <a:rect l="l" t="t" r="r" b="b"/>
            <a:pathLst>
              <a:path w="658423" h="845272">
                <a:moveTo>
                  <a:pt x="0" y="0"/>
                </a:moveTo>
                <a:lnTo>
                  <a:pt x="658422" y="0"/>
                </a:lnTo>
                <a:lnTo>
                  <a:pt x="658422" y="845272"/>
                </a:lnTo>
                <a:lnTo>
                  <a:pt x="0" y="845272"/>
                </a:lnTo>
                <a:lnTo>
                  <a:pt x="0" y="0"/>
                </a:lnTo>
                <a:close/>
              </a:path>
            </a:pathLst>
          </a:custGeom>
          <a:blipFill>
            <a:blip r:embed="rId3"/>
            <a:stretch>
              <a:fillRect/>
            </a:stretch>
          </a:blipFill>
        </p:spPr>
        <p:txBody>
          <a:bodyPr/>
          <a:lstStyle/>
          <a:p>
            <a:endParaRPr lang="en-GB"/>
          </a:p>
        </p:txBody>
      </p:sp>
      <p:grpSp>
        <p:nvGrpSpPr>
          <p:cNvPr id="39" name="Group 39">
            <a:extLst>
              <a:ext uri="{FF2B5EF4-FFF2-40B4-BE49-F238E27FC236}">
                <a16:creationId xmlns:a16="http://schemas.microsoft.com/office/drawing/2014/main" id="{A1BBCC02-D2C6-7673-BD96-87D07340D2E6}"/>
              </a:ext>
            </a:extLst>
          </p:cNvPr>
          <p:cNvGrpSpPr/>
          <p:nvPr/>
        </p:nvGrpSpPr>
        <p:grpSpPr>
          <a:xfrm>
            <a:off x="6287886" y="3538311"/>
            <a:ext cx="839876" cy="634435"/>
            <a:chOff x="0" y="0"/>
            <a:chExt cx="1119835" cy="845912"/>
          </a:xfrm>
        </p:grpSpPr>
        <p:grpSp>
          <p:nvGrpSpPr>
            <p:cNvPr id="40" name="Group 40">
              <a:extLst>
                <a:ext uri="{FF2B5EF4-FFF2-40B4-BE49-F238E27FC236}">
                  <a16:creationId xmlns:a16="http://schemas.microsoft.com/office/drawing/2014/main" id="{BD090530-9AB8-2BAB-D857-321802E8C35F}"/>
                </a:ext>
              </a:extLst>
            </p:cNvPr>
            <p:cNvGrpSpPr/>
            <p:nvPr/>
          </p:nvGrpSpPr>
          <p:grpSpPr>
            <a:xfrm>
              <a:off x="0" y="371470"/>
              <a:ext cx="1119835" cy="474442"/>
              <a:chOff x="0" y="-28575"/>
              <a:chExt cx="831609" cy="352329"/>
            </a:xfrm>
          </p:grpSpPr>
          <p:sp>
            <p:nvSpPr>
              <p:cNvPr id="41" name="Freeform 41">
                <a:extLst>
                  <a:ext uri="{FF2B5EF4-FFF2-40B4-BE49-F238E27FC236}">
                    <a16:creationId xmlns:a16="http://schemas.microsoft.com/office/drawing/2014/main" id="{C1586F5E-2B8D-02E1-BFF5-C17FE51070EE}"/>
                  </a:ext>
                </a:extLst>
              </p:cNvPr>
              <p:cNvSpPr/>
              <p:nvPr/>
            </p:nvSpPr>
            <p:spPr>
              <a:xfrm>
                <a:off x="0" y="0"/>
                <a:ext cx="831609" cy="323754"/>
              </a:xfrm>
              <a:custGeom>
                <a:avLst/>
                <a:gdLst/>
                <a:ahLst/>
                <a:cxnLst/>
                <a:rect l="l" t="t" r="r" b="b"/>
                <a:pathLst>
                  <a:path w="831609" h="323754">
                    <a:moveTo>
                      <a:pt x="161877" y="0"/>
                    </a:moveTo>
                    <a:lnTo>
                      <a:pt x="669732" y="0"/>
                    </a:lnTo>
                    <a:cubicBezTo>
                      <a:pt x="712665" y="0"/>
                      <a:pt x="753839" y="17055"/>
                      <a:pt x="784197" y="47413"/>
                    </a:cubicBezTo>
                    <a:cubicBezTo>
                      <a:pt x="814555" y="77771"/>
                      <a:pt x="831609" y="118945"/>
                      <a:pt x="831609" y="161877"/>
                    </a:cubicBezTo>
                    <a:lnTo>
                      <a:pt x="831609" y="161877"/>
                    </a:lnTo>
                    <a:cubicBezTo>
                      <a:pt x="831609" y="204810"/>
                      <a:pt x="814555" y="245984"/>
                      <a:pt x="784197" y="276341"/>
                    </a:cubicBezTo>
                    <a:cubicBezTo>
                      <a:pt x="753839" y="306699"/>
                      <a:pt x="712665" y="323754"/>
                      <a:pt x="669732" y="323754"/>
                    </a:cubicBezTo>
                    <a:lnTo>
                      <a:pt x="161877" y="323754"/>
                    </a:lnTo>
                    <a:cubicBezTo>
                      <a:pt x="118945" y="323754"/>
                      <a:pt x="77771" y="306699"/>
                      <a:pt x="47413" y="276341"/>
                    </a:cubicBezTo>
                    <a:cubicBezTo>
                      <a:pt x="17055" y="245984"/>
                      <a:pt x="0" y="204810"/>
                      <a:pt x="0" y="161877"/>
                    </a:cubicBezTo>
                    <a:lnTo>
                      <a:pt x="0" y="161877"/>
                    </a:lnTo>
                    <a:cubicBezTo>
                      <a:pt x="0" y="118945"/>
                      <a:pt x="17055" y="77771"/>
                      <a:pt x="47413" y="47413"/>
                    </a:cubicBezTo>
                    <a:cubicBezTo>
                      <a:pt x="77771" y="17055"/>
                      <a:pt x="118945" y="0"/>
                      <a:pt x="161877" y="0"/>
                    </a:cubicBezTo>
                    <a:close/>
                  </a:path>
                </a:pathLst>
              </a:custGeom>
              <a:solidFill>
                <a:srgbClr val="18B210"/>
              </a:solidFill>
            </p:spPr>
            <p:txBody>
              <a:bodyPr/>
              <a:lstStyle/>
              <a:p>
                <a:endParaRPr lang="en-GB"/>
              </a:p>
            </p:txBody>
          </p:sp>
          <p:sp>
            <p:nvSpPr>
              <p:cNvPr id="42" name="TextBox 42">
                <a:extLst>
                  <a:ext uri="{FF2B5EF4-FFF2-40B4-BE49-F238E27FC236}">
                    <a16:creationId xmlns:a16="http://schemas.microsoft.com/office/drawing/2014/main" id="{924B7207-5F68-853A-599F-0F599C34EA78}"/>
                  </a:ext>
                </a:extLst>
              </p:cNvPr>
              <p:cNvSpPr txBox="1"/>
              <p:nvPr/>
            </p:nvSpPr>
            <p:spPr>
              <a:xfrm>
                <a:off x="0" y="-28575"/>
                <a:ext cx="831609" cy="352329"/>
              </a:xfrm>
              <a:prstGeom prst="rect">
                <a:avLst/>
              </a:prstGeom>
            </p:spPr>
            <p:txBody>
              <a:bodyPr lIns="27376" tIns="27376" rIns="27376" bIns="27376" rtlCol="0" anchor="ctr"/>
              <a:lstStyle/>
              <a:p>
                <a:pPr algn="ctr">
                  <a:lnSpc>
                    <a:spcPts val="1959"/>
                  </a:lnSpc>
                </a:pPr>
                <a:endParaRPr/>
              </a:p>
            </p:txBody>
          </p:sp>
        </p:grpSp>
        <p:sp>
          <p:nvSpPr>
            <p:cNvPr id="43" name="TextBox 43">
              <a:extLst>
                <a:ext uri="{FF2B5EF4-FFF2-40B4-BE49-F238E27FC236}">
                  <a16:creationId xmlns:a16="http://schemas.microsoft.com/office/drawing/2014/main" id="{79E010C9-4799-68EC-2913-2480CBE37C03}"/>
                </a:ext>
              </a:extLst>
            </p:cNvPr>
            <p:cNvSpPr txBox="1"/>
            <p:nvPr/>
          </p:nvSpPr>
          <p:spPr>
            <a:xfrm>
              <a:off x="28334" y="442006"/>
              <a:ext cx="1063167" cy="343273"/>
            </a:xfrm>
            <a:prstGeom prst="rect">
              <a:avLst/>
            </a:prstGeom>
          </p:spPr>
          <p:txBody>
            <a:bodyPr lIns="0" tIns="0" rIns="0" bIns="0" rtlCol="0" anchor="t">
              <a:spAutoFit/>
            </a:bodyPr>
            <a:lstStyle/>
            <a:p>
              <a:pPr algn="ctr">
                <a:lnSpc>
                  <a:spcPts val="2170"/>
                </a:lnSpc>
                <a:spcBef>
                  <a:spcPct val="0"/>
                </a:spcBef>
              </a:pPr>
              <a:r>
                <a:rPr lang="en-US" sz="1550" dirty="0">
                  <a:solidFill>
                    <a:srgbClr val="F2FBF4"/>
                  </a:solidFill>
                  <a:latin typeface="TAN Nimbus"/>
                </a:rPr>
                <a:t>vegan</a:t>
              </a:r>
            </a:p>
          </p:txBody>
        </p:sp>
        <p:sp>
          <p:nvSpPr>
            <p:cNvPr id="44" name="Freeform 44">
              <a:extLst>
                <a:ext uri="{FF2B5EF4-FFF2-40B4-BE49-F238E27FC236}">
                  <a16:creationId xmlns:a16="http://schemas.microsoft.com/office/drawing/2014/main" id="{0AF25D40-CA46-0C19-064E-D50104AE0FAC}"/>
                </a:ext>
              </a:extLst>
            </p:cNvPr>
            <p:cNvSpPr/>
            <p:nvPr/>
          </p:nvSpPr>
          <p:spPr>
            <a:xfrm>
              <a:off x="180716" y="0"/>
              <a:ext cx="758403" cy="457882"/>
            </a:xfrm>
            <a:custGeom>
              <a:avLst/>
              <a:gdLst/>
              <a:ahLst/>
              <a:cxnLst/>
              <a:rect l="l" t="t" r="r" b="b"/>
              <a:pathLst>
                <a:path w="758403" h="457882">
                  <a:moveTo>
                    <a:pt x="0" y="0"/>
                  </a:moveTo>
                  <a:lnTo>
                    <a:pt x="758403" y="0"/>
                  </a:lnTo>
                  <a:lnTo>
                    <a:pt x="758403" y="457882"/>
                  </a:lnTo>
                  <a:lnTo>
                    <a:pt x="0" y="45788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sp>
        <p:nvSpPr>
          <p:cNvPr id="66" name="Freeform 66">
            <a:extLst>
              <a:ext uri="{FF2B5EF4-FFF2-40B4-BE49-F238E27FC236}">
                <a16:creationId xmlns:a16="http://schemas.microsoft.com/office/drawing/2014/main" id="{C22C7FCD-C563-DAD6-CFAD-6C20947E2686}"/>
              </a:ext>
            </a:extLst>
          </p:cNvPr>
          <p:cNvSpPr/>
          <p:nvPr/>
        </p:nvSpPr>
        <p:spPr>
          <a:xfrm>
            <a:off x="6738287" y="4425360"/>
            <a:ext cx="650364" cy="752651"/>
          </a:xfrm>
          <a:custGeom>
            <a:avLst/>
            <a:gdLst/>
            <a:ahLst/>
            <a:cxnLst/>
            <a:rect l="l" t="t" r="r" b="b"/>
            <a:pathLst>
              <a:path w="658423" h="845272">
                <a:moveTo>
                  <a:pt x="0" y="0"/>
                </a:moveTo>
                <a:lnTo>
                  <a:pt x="658423" y="0"/>
                </a:lnTo>
                <a:lnTo>
                  <a:pt x="658423" y="845272"/>
                </a:lnTo>
                <a:lnTo>
                  <a:pt x="0" y="845272"/>
                </a:lnTo>
                <a:lnTo>
                  <a:pt x="0" y="0"/>
                </a:lnTo>
                <a:close/>
              </a:path>
            </a:pathLst>
          </a:custGeom>
          <a:blipFill>
            <a:blip r:embed="rId3"/>
            <a:stretch>
              <a:fillRect/>
            </a:stretch>
          </a:blipFill>
        </p:spPr>
        <p:txBody>
          <a:bodyPr/>
          <a:lstStyle/>
          <a:p>
            <a:endParaRPr lang="en-GB"/>
          </a:p>
        </p:txBody>
      </p:sp>
      <p:sp>
        <p:nvSpPr>
          <p:cNvPr id="79" name="TextBox 79">
            <a:extLst>
              <a:ext uri="{FF2B5EF4-FFF2-40B4-BE49-F238E27FC236}">
                <a16:creationId xmlns:a16="http://schemas.microsoft.com/office/drawing/2014/main" id="{34E1B477-288F-61F9-615F-6B6B5AD47173}"/>
              </a:ext>
            </a:extLst>
          </p:cNvPr>
          <p:cNvSpPr txBox="1"/>
          <p:nvPr/>
        </p:nvSpPr>
        <p:spPr>
          <a:xfrm>
            <a:off x="6617706" y="3083"/>
            <a:ext cx="5024709" cy="1532442"/>
          </a:xfrm>
          <a:prstGeom prst="rect">
            <a:avLst/>
          </a:prstGeom>
        </p:spPr>
        <p:txBody>
          <a:bodyPr wrap="square" lIns="0" tIns="0" rIns="0" bIns="0" rtlCol="0" anchor="t">
            <a:spAutoFit/>
          </a:bodyPr>
          <a:lstStyle/>
          <a:p>
            <a:pPr marL="0" lvl="0" indent="0" algn="ctr">
              <a:lnSpc>
                <a:spcPts val="12880"/>
              </a:lnSpc>
              <a:spcBef>
                <a:spcPct val="0"/>
              </a:spcBef>
            </a:pPr>
            <a:r>
              <a:rPr lang="en-US" sz="9200" spc="-138" dirty="0">
                <a:solidFill>
                  <a:schemeClr val="bg1"/>
                </a:solidFill>
                <a:latin typeface="Barlow Condensed Bold"/>
              </a:rPr>
              <a:t>WEEK ONE</a:t>
            </a:r>
          </a:p>
        </p:txBody>
      </p:sp>
      <p:grpSp>
        <p:nvGrpSpPr>
          <p:cNvPr id="124" name="Group 94">
            <a:extLst>
              <a:ext uri="{FF2B5EF4-FFF2-40B4-BE49-F238E27FC236}">
                <a16:creationId xmlns:a16="http://schemas.microsoft.com/office/drawing/2014/main" id="{AD68CF4F-B185-060D-E7D4-BD1EACC4AA79}"/>
              </a:ext>
            </a:extLst>
          </p:cNvPr>
          <p:cNvGrpSpPr/>
          <p:nvPr/>
        </p:nvGrpSpPr>
        <p:grpSpPr>
          <a:xfrm>
            <a:off x="5818746" y="8772471"/>
            <a:ext cx="693343" cy="544662"/>
            <a:chOff x="0" y="0"/>
            <a:chExt cx="924457" cy="726216"/>
          </a:xfrm>
        </p:grpSpPr>
        <p:sp>
          <p:nvSpPr>
            <p:cNvPr id="125" name="Freeform 95">
              <a:extLst>
                <a:ext uri="{FF2B5EF4-FFF2-40B4-BE49-F238E27FC236}">
                  <a16:creationId xmlns:a16="http://schemas.microsoft.com/office/drawing/2014/main" id="{40984687-248B-5F35-2939-02F13421C6A3}"/>
                </a:ext>
              </a:extLst>
            </p:cNvPr>
            <p:cNvSpPr/>
            <p:nvPr/>
          </p:nvSpPr>
          <p:spPr>
            <a:xfrm>
              <a:off x="115753" y="0"/>
              <a:ext cx="808704" cy="726216"/>
            </a:xfrm>
            <a:custGeom>
              <a:avLst/>
              <a:gdLst/>
              <a:ahLst/>
              <a:cxnLst/>
              <a:rect l="l" t="t" r="r" b="b"/>
              <a:pathLst>
                <a:path w="808704" h="726216">
                  <a:moveTo>
                    <a:pt x="0" y="0"/>
                  </a:moveTo>
                  <a:lnTo>
                    <a:pt x="808705" y="0"/>
                  </a:lnTo>
                  <a:lnTo>
                    <a:pt x="808705" y="726216"/>
                  </a:lnTo>
                  <a:lnTo>
                    <a:pt x="0" y="72621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26" name="TextBox 96">
              <a:extLst>
                <a:ext uri="{FF2B5EF4-FFF2-40B4-BE49-F238E27FC236}">
                  <a16:creationId xmlns:a16="http://schemas.microsoft.com/office/drawing/2014/main" id="{1FBD21E9-E624-2A49-0C71-4F6646EE07B0}"/>
                </a:ext>
              </a:extLst>
            </p:cNvPr>
            <p:cNvSpPr txBox="1"/>
            <p:nvPr/>
          </p:nvSpPr>
          <p:spPr>
            <a:xfrm>
              <a:off x="96104" y="283129"/>
              <a:ext cx="828353" cy="302894"/>
            </a:xfrm>
            <a:prstGeom prst="rect">
              <a:avLst/>
            </a:prstGeom>
          </p:spPr>
          <p:txBody>
            <a:bodyPr lIns="0" tIns="0" rIns="0" bIns="0" rtlCol="0" anchor="t">
              <a:spAutoFit/>
            </a:bodyPr>
            <a:lstStyle/>
            <a:p>
              <a:pPr algn="ctr">
                <a:lnSpc>
                  <a:spcPts val="1683"/>
                </a:lnSpc>
              </a:pPr>
              <a:r>
                <a:rPr lang="en-US" sz="1650">
                  <a:solidFill>
                    <a:srgbClr val="FFFCF5"/>
                  </a:solidFill>
                  <a:latin typeface="Playfair Display Heavy"/>
                </a:rPr>
                <a:t>sugar</a:t>
              </a:r>
            </a:p>
          </p:txBody>
        </p:sp>
        <p:sp>
          <p:nvSpPr>
            <p:cNvPr id="127" name="TextBox 97">
              <a:extLst>
                <a:ext uri="{FF2B5EF4-FFF2-40B4-BE49-F238E27FC236}">
                  <a16:creationId xmlns:a16="http://schemas.microsoft.com/office/drawing/2014/main" id="{7AD829F5-3E5E-28EB-3E4C-C7837E71209F}"/>
                </a:ext>
              </a:extLst>
            </p:cNvPr>
            <p:cNvSpPr txBox="1"/>
            <p:nvPr/>
          </p:nvSpPr>
          <p:spPr>
            <a:xfrm>
              <a:off x="0" y="117394"/>
              <a:ext cx="828353" cy="302894"/>
            </a:xfrm>
            <a:prstGeom prst="rect">
              <a:avLst/>
            </a:prstGeom>
          </p:spPr>
          <p:txBody>
            <a:bodyPr lIns="0" tIns="0" rIns="0" bIns="0" rtlCol="0" anchor="t">
              <a:spAutoFit/>
            </a:bodyPr>
            <a:lstStyle/>
            <a:p>
              <a:pPr algn="ctr">
                <a:lnSpc>
                  <a:spcPts val="1683"/>
                </a:lnSpc>
              </a:pPr>
              <a:r>
                <a:rPr lang="en-US" sz="1650">
                  <a:solidFill>
                    <a:srgbClr val="FFFCF5"/>
                  </a:solidFill>
                  <a:latin typeface="Playfair Display Heavy"/>
                </a:rPr>
                <a:t>low</a:t>
              </a:r>
            </a:p>
          </p:txBody>
        </p:sp>
      </p:grpSp>
      <p:grpSp>
        <p:nvGrpSpPr>
          <p:cNvPr id="129" name="Group 94">
            <a:extLst>
              <a:ext uri="{FF2B5EF4-FFF2-40B4-BE49-F238E27FC236}">
                <a16:creationId xmlns:a16="http://schemas.microsoft.com/office/drawing/2014/main" id="{D4BB033D-FCEF-873B-8945-976D35740AE7}"/>
              </a:ext>
            </a:extLst>
          </p:cNvPr>
          <p:cNvGrpSpPr/>
          <p:nvPr/>
        </p:nvGrpSpPr>
        <p:grpSpPr>
          <a:xfrm>
            <a:off x="12198336" y="8759017"/>
            <a:ext cx="693343" cy="544662"/>
            <a:chOff x="0" y="0"/>
            <a:chExt cx="924457" cy="726216"/>
          </a:xfrm>
        </p:grpSpPr>
        <p:sp>
          <p:nvSpPr>
            <p:cNvPr id="130" name="Freeform 95">
              <a:extLst>
                <a:ext uri="{FF2B5EF4-FFF2-40B4-BE49-F238E27FC236}">
                  <a16:creationId xmlns:a16="http://schemas.microsoft.com/office/drawing/2014/main" id="{F32EFDAC-79C2-A542-D766-99EC03D9DD40}"/>
                </a:ext>
              </a:extLst>
            </p:cNvPr>
            <p:cNvSpPr/>
            <p:nvPr/>
          </p:nvSpPr>
          <p:spPr>
            <a:xfrm>
              <a:off x="115753" y="0"/>
              <a:ext cx="808704" cy="726216"/>
            </a:xfrm>
            <a:custGeom>
              <a:avLst/>
              <a:gdLst/>
              <a:ahLst/>
              <a:cxnLst/>
              <a:rect l="l" t="t" r="r" b="b"/>
              <a:pathLst>
                <a:path w="808704" h="726216">
                  <a:moveTo>
                    <a:pt x="0" y="0"/>
                  </a:moveTo>
                  <a:lnTo>
                    <a:pt x="808705" y="0"/>
                  </a:lnTo>
                  <a:lnTo>
                    <a:pt x="808705" y="726216"/>
                  </a:lnTo>
                  <a:lnTo>
                    <a:pt x="0" y="72621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31" name="TextBox 96">
              <a:extLst>
                <a:ext uri="{FF2B5EF4-FFF2-40B4-BE49-F238E27FC236}">
                  <a16:creationId xmlns:a16="http://schemas.microsoft.com/office/drawing/2014/main" id="{E793172A-4D90-4CFD-A7CF-3C0CA6442B40}"/>
                </a:ext>
              </a:extLst>
            </p:cNvPr>
            <p:cNvSpPr txBox="1"/>
            <p:nvPr/>
          </p:nvSpPr>
          <p:spPr>
            <a:xfrm>
              <a:off x="96104" y="283129"/>
              <a:ext cx="828353" cy="302894"/>
            </a:xfrm>
            <a:prstGeom prst="rect">
              <a:avLst/>
            </a:prstGeom>
          </p:spPr>
          <p:txBody>
            <a:bodyPr lIns="0" tIns="0" rIns="0" bIns="0" rtlCol="0" anchor="t">
              <a:spAutoFit/>
            </a:bodyPr>
            <a:lstStyle/>
            <a:p>
              <a:pPr algn="ctr">
                <a:lnSpc>
                  <a:spcPts val="1683"/>
                </a:lnSpc>
              </a:pPr>
              <a:r>
                <a:rPr lang="en-US" sz="1650">
                  <a:solidFill>
                    <a:srgbClr val="FFFCF5"/>
                  </a:solidFill>
                  <a:latin typeface="Playfair Display Heavy"/>
                </a:rPr>
                <a:t>sugar</a:t>
              </a:r>
            </a:p>
          </p:txBody>
        </p:sp>
        <p:sp>
          <p:nvSpPr>
            <p:cNvPr id="132" name="TextBox 97">
              <a:extLst>
                <a:ext uri="{FF2B5EF4-FFF2-40B4-BE49-F238E27FC236}">
                  <a16:creationId xmlns:a16="http://schemas.microsoft.com/office/drawing/2014/main" id="{0B7993DA-260C-5E1F-2CF8-F5A93B1EF214}"/>
                </a:ext>
              </a:extLst>
            </p:cNvPr>
            <p:cNvSpPr txBox="1"/>
            <p:nvPr/>
          </p:nvSpPr>
          <p:spPr>
            <a:xfrm>
              <a:off x="0" y="117394"/>
              <a:ext cx="828353" cy="302894"/>
            </a:xfrm>
            <a:prstGeom prst="rect">
              <a:avLst/>
            </a:prstGeom>
          </p:spPr>
          <p:txBody>
            <a:bodyPr lIns="0" tIns="0" rIns="0" bIns="0" rtlCol="0" anchor="t">
              <a:spAutoFit/>
            </a:bodyPr>
            <a:lstStyle/>
            <a:p>
              <a:pPr algn="ctr">
                <a:lnSpc>
                  <a:spcPts val="1683"/>
                </a:lnSpc>
              </a:pPr>
              <a:r>
                <a:rPr lang="en-US" sz="1650" dirty="0">
                  <a:solidFill>
                    <a:srgbClr val="FFFCF5"/>
                  </a:solidFill>
                  <a:latin typeface="Playfair Display Heavy"/>
                </a:rPr>
                <a:t>low</a:t>
              </a:r>
            </a:p>
          </p:txBody>
        </p:sp>
      </p:grpSp>
      <p:grpSp>
        <p:nvGrpSpPr>
          <p:cNvPr id="223" name="Group 94">
            <a:extLst>
              <a:ext uri="{FF2B5EF4-FFF2-40B4-BE49-F238E27FC236}">
                <a16:creationId xmlns:a16="http://schemas.microsoft.com/office/drawing/2014/main" id="{DA7B63EF-B81E-532A-3501-A0309A01AAFE}"/>
              </a:ext>
            </a:extLst>
          </p:cNvPr>
          <p:cNvGrpSpPr/>
          <p:nvPr/>
        </p:nvGrpSpPr>
        <p:grpSpPr>
          <a:xfrm>
            <a:off x="1530827" y="8723516"/>
            <a:ext cx="693343" cy="544662"/>
            <a:chOff x="0" y="0"/>
            <a:chExt cx="924457" cy="726216"/>
          </a:xfrm>
        </p:grpSpPr>
        <p:sp>
          <p:nvSpPr>
            <p:cNvPr id="224" name="Freeform 95">
              <a:extLst>
                <a:ext uri="{FF2B5EF4-FFF2-40B4-BE49-F238E27FC236}">
                  <a16:creationId xmlns:a16="http://schemas.microsoft.com/office/drawing/2014/main" id="{C270AFB1-86ED-C4C1-8CA2-0E6F690AE6C3}"/>
                </a:ext>
              </a:extLst>
            </p:cNvPr>
            <p:cNvSpPr/>
            <p:nvPr/>
          </p:nvSpPr>
          <p:spPr>
            <a:xfrm>
              <a:off x="115753" y="0"/>
              <a:ext cx="808704" cy="726216"/>
            </a:xfrm>
            <a:custGeom>
              <a:avLst/>
              <a:gdLst/>
              <a:ahLst/>
              <a:cxnLst/>
              <a:rect l="l" t="t" r="r" b="b"/>
              <a:pathLst>
                <a:path w="808704" h="726216">
                  <a:moveTo>
                    <a:pt x="0" y="0"/>
                  </a:moveTo>
                  <a:lnTo>
                    <a:pt x="808705" y="0"/>
                  </a:lnTo>
                  <a:lnTo>
                    <a:pt x="808705" y="726216"/>
                  </a:lnTo>
                  <a:lnTo>
                    <a:pt x="0" y="72621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225" name="TextBox 96">
              <a:extLst>
                <a:ext uri="{FF2B5EF4-FFF2-40B4-BE49-F238E27FC236}">
                  <a16:creationId xmlns:a16="http://schemas.microsoft.com/office/drawing/2014/main" id="{1E88D0B7-1070-D9AB-7922-0168A2358502}"/>
                </a:ext>
              </a:extLst>
            </p:cNvPr>
            <p:cNvSpPr txBox="1"/>
            <p:nvPr/>
          </p:nvSpPr>
          <p:spPr>
            <a:xfrm>
              <a:off x="96104" y="283129"/>
              <a:ext cx="828353" cy="302894"/>
            </a:xfrm>
            <a:prstGeom prst="rect">
              <a:avLst/>
            </a:prstGeom>
          </p:spPr>
          <p:txBody>
            <a:bodyPr lIns="0" tIns="0" rIns="0" bIns="0" rtlCol="0" anchor="t">
              <a:spAutoFit/>
            </a:bodyPr>
            <a:lstStyle/>
            <a:p>
              <a:pPr algn="ctr">
                <a:lnSpc>
                  <a:spcPts val="1683"/>
                </a:lnSpc>
              </a:pPr>
              <a:r>
                <a:rPr lang="en-US" sz="1650">
                  <a:solidFill>
                    <a:srgbClr val="FFFCF5"/>
                  </a:solidFill>
                  <a:latin typeface="Playfair Display Heavy"/>
                </a:rPr>
                <a:t>sugar</a:t>
              </a:r>
            </a:p>
          </p:txBody>
        </p:sp>
        <p:sp>
          <p:nvSpPr>
            <p:cNvPr id="226" name="TextBox 97">
              <a:extLst>
                <a:ext uri="{FF2B5EF4-FFF2-40B4-BE49-F238E27FC236}">
                  <a16:creationId xmlns:a16="http://schemas.microsoft.com/office/drawing/2014/main" id="{1C24282E-227E-5350-E1FA-F063E32FFAF1}"/>
                </a:ext>
              </a:extLst>
            </p:cNvPr>
            <p:cNvSpPr txBox="1"/>
            <p:nvPr/>
          </p:nvSpPr>
          <p:spPr>
            <a:xfrm>
              <a:off x="0" y="117394"/>
              <a:ext cx="828353" cy="302894"/>
            </a:xfrm>
            <a:prstGeom prst="rect">
              <a:avLst/>
            </a:prstGeom>
          </p:spPr>
          <p:txBody>
            <a:bodyPr lIns="0" tIns="0" rIns="0" bIns="0" rtlCol="0" anchor="t">
              <a:spAutoFit/>
            </a:bodyPr>
            <a:lstStyle/>
            <a:p>
              <a:pPr algn="ctr">
                <a:lnSpc>
                  <a:spcPts val="1683"/>
                </a:lnSpc>
              </a:pPr>
              <a:r>
                <a:rPr lang="en-US" sz="1650" dirty="0">
                  <a:solidFill>
                    <a:srgbClr val="FFFCF5"/>
                  </a:solidFill>
                  <a:latin typeface="Playfair Display Heavy"/>
                </a:rPr>
                <a:t>low</a:t>
              </a:r>
            </a:p>
          </p:txBody>
        </p:sp>
      </p:grpSp>
      <p:sp>
        <p:nvSpPr>
          <p:cNvPr id="234" name="Freeform 23">
            <a:extLst>
              <a:ext uri="{FF2B5EF4-FFF2-40B4-BE49-F238E27FC236}">
                <a16:creationId xmlns:a16="http://schemas.microsoft.com/office/drawing/2014/main" id="{194AFE9D-AAD8-63AC-D7C4-C5A42887BAFA}"/>
              </a:ext>
            </a:extLst>
          </p:cNvPr>
          <p:cNvSpPr/>
          <p:nvPr/>
        </p:nvSpPr>
        <p:spPr>
          <a:xfrm rot="424341" flipH="1">
            <a:off x="3049198" y="6194641"/>
            <a:ext cx="424791" cy="647188"/>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dirty="0"/>
          </a:p>
        </p:txBody>
      </p:sp>
      <p:pic>
        <p:nvPicPr>
          <p:cNvPr id="1027" name="Picture 3" descr="MSC label">
            <a:extLst>
              <a:ext uri="{FF2B5EF4-FFF2-40B4-BE49-F238E27FC236}">
                <a16:creationId xmlns:a16="http://schemas.microsoft.com/office/drawing/2014/main" id="{FE7C26AD-0717-32F4-157C-F5A918ED3FF7}"/>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3538" t="-4379" r="12034" b="-1"/>
          <a:stretch/>
        </p:blipFill>
        <p:spPr bwMode="auto">
          <a:xfrm>
            <a:off x="16136357" y="4712524"/>
            <a:ext cx="642359" cy="919876"/>
          </a:xfrm>
          <a:prstGeom prst="roundRect">
            <a:avLst>
              <a:gd name="adj" fmla="val 11408"/>
            </a:avLst>
          </a:prstGeom>
          <a:noFill/>
          <a:extLst>
            <a:ext uri="{909E8E84-426E-40DD-AFC4-6F175D3DCCD1}">
              <a14:hiddenFill xmlns:a14="http://schemas.microsoft.com/office/drawing/2010/main">
                <a:solidFill>
                  <a:srgbClr val="FFFFFF"/>
                </a:solidFill>
              </a14:hiddenFill>
            </a:ext>
          </a:extLst>
        </p:spPr>
      </p:pic>
      <p:grpSp>
        <p:nvGrpSpPr>
          <p:cNvPr id="22" name="Group 94">
            <a:extLst>
              <a:ext uri="{FF2B5EF4-FFF2-40B4-BE49-F238E27FC236}">
                <a16:creationId xmlns:a16="http://schemas.microsoft.com/office/drawing/2014/main" id="{EC856591-9FDE-D8E8-D5AF-72A5EBA5D9B1}"/>
              </a:ext>
            </a:extLst>
          </p:cNvPr>
          <p:cNvGrpSpPr/>
          <p:nvPr/>
        </p:nvGrpSpPr>
        <p:grpSpPr>
          <a:xfrm>
            <a:off x="8997286" y="8805857"/>
            <a:ext cx="693343" cy="544662"/>
            <a:chOff x="0" y="0"/>
            <a:chExt cx="924457" cy="726216"/>
          </a:xfrm>
        </p:grpSpPr>
        <p:sp>
          <p:nvSpPr>
            <p:cNvPr id="31" name="Freeform 95">
              <a:extLst>
                <a:ext uri="{FF2B5EF4-FFF2-40B4-BE49-F238E27FC236}">
                  <a16:creationId xmlns:a16="http://schemas.microsoft.com/office/drawing/2014/main" id="{12234E3E-DD93-1E5C-0DCE-ED951C4AC956}"/>
                </a:ext>
              </a:extLst>
            </p:cNvPr>
            <p:cNvSpPr/>
            <p:nvPr/>
          </p:nvSpPr>
          <p:spPr>
            <a:xfrm>
              <a:off x="115753" y="0"/>
              <a:ext cx="808704" cy="726216"/>
            </a:xfrm>
            <a:custGeom>
              <a:avLst/>
              <a:gdLst/>
              <a:ahLst/>
              <a:cxnLst/>
              <a:rect l="l" t="t" r="r" b="b"/>
              <a:pathLst>
                <a:path w="808704" h="726216">
                  <a:moveTo>
                    <a:pt x="0" y="0"/>
                  </a:moveTo>
                  <a:lnTo>
                    <a:pt x="808705" y="0"/>
                  </a:lnTo>
                  <a:lnTo>
                    <a:pt x="808705" y="726216"/>
                  </a:lnTo>
                  <a:lnTo>
                    <a:pt x="0" y="72621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32" name="TextBox 96">
              <a:extLst>
                <a:ext uri="{FF2B5EF4-FFF2-40B4-BE49-F238E27FC236}">
                  <a16:creationId xmlns:a16="http://schemas.microsoft.com/office/drawing/2014/main" id="{FC98A99B-88DE-01E8-7701-62F986966972}"/>
                </a:ext>
              </a:extLst>
            </p:cNvPr>
            <p:cNvSpPr txBox="1"/>
            <p:nvPr/>
          </p:nvSpPr>
          <p:spPr>
            <a:xfrm>
              <a:off x="96104" y="283129"/>
              <a:ext cx="828353" cy="302894"/>
            </a:xfrm>
            <a:prstGeom prst="rect">
              <a:avLst/>
            </a:prstGeom>
          </p:spPr>
          <p:txBody>
            <a:bodyPr lIns="0" tIns="0" rIns="0" bIns="0" rtlCol="0" anchor="t">
              <a:spAutoFit/>
            </a:bodyPr>
            <a:lstStyle/>
            <a:p>
              <a:pPr algn="ctr">
                <a:lnSpc>
                  <a:spcPts val="1683"/>
                </a:lnSpc>
              </a:pPr>
              <a:r>
                <a:rPr lang="en-US" sz="1650">
                  <a:solidFill>
                    <a:srgbClr val="FFFCF5"/>
                  </a:solidFill>
                  <a:latin typeface="Playfair Display Heavy"/>
                </a:rPr>
                <a:t>sugar</a:t>
              </a:r>
            </a:p>
          </p:txBody>
        </p:sp>
        <p:sp>
          <p:nvSpPr>
            <p:cNvPr id="33" name="TextBox 97">
              <a:extLst>
                <a:ext uri="{FF2B5EF4-FFF2-40B4-BE49-F238E27FC236}">
                  <a16:creationId xmlns:a16="http://schemas.microsoft.com/office/drawing/2014/main" id="{A611247A-5997-2628-3E3D-4AE8E6E7CD70}"/>
                </a:ext>
              </a:extLst>
            </p:cNvPr>
            <p:cNvSpPr txBox="1"/>
            <p:nvPr/>
          </p:nvSpPr>
          <p:spPr>
            <a:xfrm>
              <a:off x="0" y="117394"/>
              <a:ext cx="828353" cy="302894"/>
            </a:xfrm>
            <a:prstGeom prst="rect">
              <a:avLst/>
            </a:prstGeom>
          </p:spPr>
          <p:txBody>
            <a:bodyPr lIns="0" tIns="0" rIns="0" bIns="0" rtlCol="0" anchor="t">
              <a:spAutoFit/>
            </a:bodyPr>
            <a:lstStyle/>
            <a:p>
              <a:pPr algn="ctr">
                <a:lnSpc>
                  <a:spcPts val="1683"/>
                </a:lnSpc>
              </a:pPr>
              <a:r>
                <a:rPr lang="en-US" sz="1650" dirty="0">
                  <a:solidFill>
                    <a:srgbClr val="FFFCF5"/>
                  </a:solidFill>
                  <a:latin typeface="Playfair Display Heavy"/>
                </a:rPr>
                <a:t>low</a:t>
              </a:r>
            </a:p>
          </p:txBody>
        </p:sp>
      </p:grpSp>
      <p:sp>
        <p:nvSpPr>
          <p:cNvPr id="34" name="Freeform 93">
            <a:extLst>
              <a:ext uri="{FF2B5EF4-FFF2-40B4-BE49-F238E27FC236}">
                <a16:creationId xmlns:a16="http://schemas.microsoft.com/office/drawing/2014/main" id="{11AE32F3-E29B-06C9-41BE-796093B608CA}"/>
              </a:ext>
            </a:extLst>
          </p:cNvPr>
          <p:cNvSpPr/>
          <p:nvPr/>
        </p:nvSpPr>
        <p:spPr>
          <a:xfrm>
            <a:off x="8460159" y="8759158"/>
            <a:ext cx="522003" cy="573057"/>
          </a:xfrm>
          <a:custGeom>
            <a:avLst/>
            <a:gdLst/>
            <a:ahLst/>
            <a:cxnLst/>
            <a:rect l="l" t="t" r="r" b="b"/>
            <a:pathLst>
              <a:path w="522003" h="573057">
                <a:moveTo>
                  <a:pt x="0" y="0"/>
                </a:moveTo>
                <a:lnTo>
                  <a:pt x="522003" y="0"/>
                </a:lnTo>
                <a:lnTo>
                  <a:pt x="522003" y="573057"/>
                </a:lnTo>
                <a:lnTo>
                  <a:pt x="0" y="573057"/>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35" name="Freeform 93">
            <a:extLst>
              <a:ext uri="{FF2B5EF4-FFF2-40B4-BE49-F238E27FC236}">
                <a16:creationId xmlns:a16="http://schemas.microsoft.com/office/drawing/2014/main" id="{56D53B28-6485-E469-B854-A76D2339BAB0}"/>
              </a:ext>
            </a:extLst>
          </p:cNvPr>
          <p:cNvSpPr/>
          <p:nvPr/>
        </p:nvSpPr>
        <p:spPr>
          <a:xfrm>
            <a:off x="16303497" y="8702270"/>
            <a:ext cx="522003" cy="573057"/>
          </a:xfrm>
          <a:custGeom>
            <a:avLst/>
            <a:gdLst/>
            <a:ahLst/>
            <a:cxnLst/>
            <a:rect l="l" t="t" r="r" b="b"/>
            <a:pathLst>
              <a:path w="522003" h="573057">
                <a:moveTo>
                  <a:pt x="0" y="0"/>
                </a:moveTo>
                <a:lnTo>
                  <a:pt x="522003" y="0"/>
                </a:lnTo>
                <a:lnTo>
                  <a:pt x="522003" y="573057"/>
                </a:lnTo>
                <a:lnTo>
                  <a:pt x="0" y="573057"/>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3" name="Freeform 23">
            <a:extLst>
              <a:ext uri="{FF2B5EF4-FFF2-40B4-BE49-F238E27FC236}">
                <a16:creationId xmlns:a16="http://schemas.microsoft.com/office/drawing/2014/main" id="{52167B22-302C-2703-63A0-6AEC50C5ABB5}"/>
              </a:ext>
            </a:extLst>
          </p:cNvPr>
          <p:cNvSpPr/>
          <p:nvPr/>
        </p:nvSpPr>
        <p:spPr>
          <a:xfrm flipH="1">
            <a:off x="6068919" y="6165404"/>
            <a:ext cx="424791" cy="647188"/>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nvGrpSpPr>
          <p:cNvPr id="54" name="Group 39">
            <a:extLst>
              <a:ext uri="{FF2B5EF4-FFF2-40B4-BE49-F238E27FC236}">
                <a16:creationId xmlns:a16="http://schemas.microsoft.com/office/drawing/2014/main" id="{A718F802-91F7-D81F-E261-33472C0936FC}"/>
              </a:ext>
            </a:extLst>
          </p:cNvPr>
          <p:cNvGrpSpPr/>
          <p:nvPr/>
        </p:nvGrpSpPr>
        <p:grpSpPr>
          <a:xfrm>
            <a:off x="7538007" y="8697781"/>
            <a:ext cx="839876" cy="634435"/>
            <a:chOff x="0" y="0"/>
            <a:chExt cx="1119835" cy="845912"/>
          </a:xfrm>
        </p:grpSpPr>
        <p:grpSp>
          <p:nvGrpSpPr>
            <p:cNvPr id="55" name="Group 40">
              <a:extLst>
                <a:ext uri="{FF2B5EF4-FFF2-40B4-BE49-F238E27FC236}">
                  <a16:creationId xmlns:a16="http://schemas.microsoft.com/office/drawing/2014/main" id="{F5187E1B-809E-2B0E-1683-D43A4C73CCC5}"/>
                </a:ext>
              </a:extLst>
            </p:cNvPr>
            <p:cNvGrpSpPr/>
            <p:nvPr/>
          </p:nvGrpSpPr>
          <p:grpSpPr>
            <a:xfrm>
              <a:off x="0" y="371470"/>
              <a:ext cx="1119835" cy="474442"/>
              <a:chOff x="0" y="-28575"/>
              <a:chExt cx="831609" cy="352329"/>
            </a:xfrm>
          </p:grpSpPr>
          <p:sp>
            <p:nvSpPr>
              <p:cNvPr id="58" name="Freeform 41">
                <a:extLst>
                  <a:ext uri="{FF2B5EF4-FFF2-40B4-BE49-F238E27FC236}">
                    <a16:creationId xmlns:a16="http://schemas.microsoft.com/office/drawing/2014/main" id="{ABEDA21C-D36D-D37A-9E51-DC75A7B0CCD9}"/>
                  </a:ext>
                </a:extLst>
              </p:cNvPr>
              <p:cNvSpPr/>
              <p:nvPr/>
            </p:nvSpPr>
            <p:spPr>
              <a:xfrm>
                <a:off x="0" y="0"/>
                <a:ext cx="831609" cy="323754"/>
              </a:xfrm>
              <a:custGeom>
                <a:avLst/>
                <a:gdLst/>
                <a:ahLst/>
                <a:cxnLst/>
                <a:rect l="l" t="t" r="r" b="b"/>
                <a:pathLst>
                  <a:path w="831609" h="323754">
                    <a:moveTo>
                      <a:pt x="161877" y="0"/>
                    </a:moveTo>
                    <a:lnTo>
                      <a:pt x="669732" y="0"/>
                    </a:lnTo>
                    <a:cubicBezTo>
                      <a:pt x="712665" y="0"/>
                      <a:pt x="753839" y="17055"/>
                      <a:pt x="784197" y="47413"/>
                    </a:cubicBezTo>
                    <a:cubicBezTo>
                      <a:pt x="814555" y="77771"/>
                      <a:pt x="831609" y="118945"/>
                      <a:pt x="831609" y="161877"/>
                    </a:cubicBezTo>
                    <a:lnTo>
                      <a:pt x="831609" y="161877"/>
                    </a:lnTo>
                    <a:cubicBezTo>
                      <a:pt x="831609" y="204810"/>
                      <a:pt x="814555" y="245984"/>
                      <a:pt x="784197" y="276341"/>
                    </a:cubicBezTo>
                    <a:cubicBezTo>
                      <a:pt x="753839" y="306699"/>
                      <a:pt x="712665" y="323754"/>
                      <a:pt x="669732" y="323754"/>
                    </a:cubicBezTo>
                    <a:lnTo>
                      <a:pt x="161877" y="323754"/>
                    </a:lnTo>
                    <a:cubicBezTo>
                      <a:pt x="118945" y="323754"/>
                      <a:pt x="77771" y="306699"/>
                      <a:pt x="47413" y="276341"/>
                    </a:cubicBezTo>
                    <a:cubicBezTo>
                      <a:pt x="17055" y="245984"/>
                      <a:pt x="0" y="204810"/>
                      <a:pt x="0" y="161877"/>
                    </a:cubicBezTo>
                    <a:lnTo>
                      <a:pt x="0" y="161877"/>
                    </a:lnTo>
                    <a:cubicBezTo>
                      <a:pt x="0" y="118945"/>
                      <a:pt x="17055" y="77771"/>
                      <a:pt x="47413" y="47413"/>
                    </a:cubicBezTo>
                    <a:cubicBezTo>
                      <a:pt x="77771" y="17055"/>
                      <a:pt x="118945" y="0"/>
                      <a:pt x="161877" y="0"/>
                    </a:cubicBezTo>
                    <a:close/>
                  </a:path>
                </a:pathLst>
              </a:custGeom>
              <a:solidFill>
                <a:srgbClr val="18B210"/>
              </a:solidFill>
            </p:spPr>
            <p:txBody>
              <a:bodyPr/>
              <a:lstStyle/>
              <a:p>
                <a:endParaRPr lang="en-GB"/>
              </a:p>
            </p:txBody>
          </p:sp>
          <p:sp>
            <p:nvSpPr>
              <p:cNvPr id="59" name="TextBox 42">
                <a:extLst>
                  <a:ext uri="{FF2B5EF4-FFF2-40B4-BE49-F238E27FC236}">
                    <a16:creationId xmlns:a16="http://schemas.microsoft.com/office/drawing/2014/main" id="{53D23866-EBAD-25DF-427F-3F3A4F9B808C}"/>
                  </a:ext>
                </a:extLst>
              </p:cNvPr>
              <p:cNvSpPr txBox="1"/>
              <p:nvPr/>
            </p:nvSpPr>
            <p:spPr>
              <a:xfrm>
                <a:off x="0" y="-28575"/>
                <a:ext cx="831609" cy="352329"/>
              </a:xfrm>
              <a:prstGeom prst="rect">
                <a:avLst/>
              </a:prstGeom>
            </p:spPr>
            <p:txBody>
              <a:bodyPr lIns="27376" tIns="27376" rIns="27376" bIns="27376" rtlCol="0" anchor="ctr"/>
              <a:lstStyle/>
              <a:p>
                <a:pPr algn="ctr">
                  <a:lnSpc>
                    <a:spcPts val="1959"/>
                  </a:lnSpc>
                </a:pPr>
                <a:endParaRPr/>
              </a:p>
            </p:txBody>
          </p:sp>
        </p:grpSp>
        <p:sp>
          <p:nvSpPr>
            <p:cNvPr id="56" name="TextBox 43">
              <a:extLst>
                <a:ext uri="{FF2B5EF4-FFF2-40B4-BE49-F238E27FC236}">
                  <a16:creationId xmlns:a16="http://schemas.microsoft.com/office/drawing/2014/main" id="{0ECFD005-A401-FA1F-8F9A-82353B5B5812}"/>
                </a:ext>
              </a:extLst>
            </p:cNvPr>
            <p:cNvSpPr txBox="1"/>
            <p:nvPr/>
          </p:nvSpPr>
          <p:spPr>
            <a:xfrm>
              <a:off x="28334" y="442006"/>
              <a:ext cx="1063167" cy="343273"/>
            </a:xfrm>
            <a:prstGeom prst="rect">
              <a:avLst/>
            </a:prstGeom>
          </p:spPr>
          <p:txBody>
            <a:bodyPr lIns="0" tIns="0" rIns="0" bIns="0" rtlCol="0" anchor="t">
              <a:spAutoFit/>
            </a:bodyPr>
            <a:lstStyle/>
            <a:p>
              <a:pPr algn="ctr">
                <a:lnSpc>
                  <a:spcPts val="2170"/>
                </a:lnSpc>
                <a:spcBef>
                  <a:spcPct val="0"/>
                </a:spcBef>
              </a:pPr>
              <a:r>
                <a:rPr lang="en-US" sz="1550" dirty="0">
                  <a:solidFill>
                    <a:srgbClr val="F2FBF4"/>
                  </a:solidFill>
                  <a:latin typeface="TAN Nimbus"/>
                </a:rPr>
                <a:t>vegan</a:t>
              </a:r>
            </a:p>
          </p:txBody>
        </p:sp>
        <p:sp>
          <p:nvSpPr>
            <p:cNvPr id="57" name="Freeform 44">
              <a:extLst>
                <a:ext uri="{FF2B5EF4-FFF2-40B4-BE49-F238E27FC236}">
                  <a16:creationId xmlns:a16="http://schemas.microsoft.com/office/drawing/2014/main" id="{8A48E10B-490B-97FF-1DFC-DECDB875F4F0}"/>
                </a:ext>
              </a:extLst>
            </p:cNvPr>
            <p:cNvSpPr/>
            <p:nvPr/>
          </p:nvSpPr>
          <p:spPr>
            <a:xfrm>
              <a:off x="180716" y="0"/>
              <a:ext cx="758403" cy="457882"/>
            </a:xfrm>
            <a:custGeom>
              <a:avLst/>
              <a:gdLst/>
              <a:ahLst/>
              <a:cxnLst/>
              <a:rect l="l" t="t" r="r" b="b"/>
              <a:pathLst>
                <a:path w="758403" h="457882">
                  <a:moveTo>
                    <a:pt x="0" y="0"/>
                  </a:moveTo>
                  <a:lnTo>
                    <a:pt x="758403" y="0"/>
                  </a:lnTo>
                  <a:lnTo>
                    <a:pt x="758403" y="457882"/>
                  </a:lnTo>
                  <a:lnTo>
                    <a:pt x="0" y="45788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grpSp>
        <p:nvGrpSpPr>
          <p:cNvPr id="1030" name="Group 24">
            <a:extLst>
              <a:ext uri="{FF2B5EF4-FFF2-40B4-BE49-F238E27FC236}">
                <a16:creationId xmlns:a16="http://schemas.microsoft.com/office/drawing/2014/main" id="{8A809DFE-7AC9-1C72-5429-7E01ECCEF0FF}"/>
              </a:ext>
            </a:extLst>
          </p:cNvPr>
          <p:cNvGrpSpPr/>
          <p:nvPr/>
        </p:nvGrpSpPr>
        <p:grpSpPr>
          <a:xfrm>
            <a:off x="3595082" y="3512427"/>
            <a:ext cx="849460" cy="756542"/>
            <a:chOff x="0" y="43144"/>
            <a:chExt cx="1132614" cy="1008722"/>
          </a:xfrm>
        </p:grpSpPr>
        <p:grpSp>
          <p:nvGrpSpPr>
            <p:cNvPr id="178" name="Group 25">
              <a:extLst>
                <a:ext uri="{FF2B5EF4-FFF2-40B4-BE49-F238E27FC236}">
                  <a16:creationId xmlns:a16="http://schemas.microsoft.com/office/drawing/2014/main" id="{BDCF501B-A8AA-A962-BF54-8833237BB71F}"/>
                </a:ext>
              </a:extLst>
            </p:cNvPr>
            <p:cNvGrpSpPr/>
            <p:nvPr/>
          </p:nvGrpSpPr>
          <p:grpSpPr>
            <a:xfrm>
              <a:off x="0" y="43144"/>
              <a:ext cx="1008722" cy="1008722"/>
              <a:chOff x="0" y="0"/>
              <a:chExt cx="812800" cy="812800"/>
            </a:xfrm>
          </p:grpSpPr>
          <p:sp>
            <p:nvSpPr>
              <p:cNvPr id="1028" name="Freeform 26">
                <a:extLst>
                  <a:ext uri="{FF2B5EF4-FFF2-40B4-BE49-F238E27FC236}">
                    <a16:creationId xmlns:a16="http://schemas.microsoft.com/office/drawing/2014/main" id="{828BB13B-F084-D5AD-0EF2-5E741C72480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1029" name="TextBox 27">
                <a:extLst>
                  <a:ext uri="{FF2B5EF4-FFF2-40B4-BE49-F238E27FC236}">
                    <a16:creationId xmlns:a16="http://schemas.microsoft.com/office/drawing/2014/main" id="{FC0B2B3C-BFB6-4FFE-F1F4-8D6F330879BF}"/>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179" name="Freeform 28">
              <a:extLst>
                <a:ext uri="{FF2B5EF4-FFF2-40B4-BE49-F238E27FC236}">
                  <a16:creationId xmlns:a16="http://schemas.microsoft.com/office/drawing/2014/main" id="{EC38DA4B-021D-FC66-9541-DC882A89F1D4}"/>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1024" name="TextBox 29">
              <a:extLst>
                <a:ext uri="{FF2B5EF4-FFF2-40B4-BE49-F238E27FC236}">
                  <a16:creationId xmlns:a16="http://schemas.microsoft.com/office/drawing/2014/main" id="{E5FAF332-A9DE-64EF-B418-8C35AF299EEF}"/>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a:solidFill>
                    <a:srgbClr val="FFFFFF"/>
                  </a:solidFill>
                  <a:latin typeface="League Spartan"/>
                </a:rPr>
                <a:t> made </a:t>
              </a:r>
            </a:p>
            <a:p>
              <a:pPr algn="l">
                <a:lnSpc>
                  <a:spcPts val="1749"/>
                </a:lnSpc>
              </a:pPr>
              <a:r>
                <a:rPr lang="en-US" sz="1495" spc="-74">
                  <a:solidFill>
                    <a:srgbClr val="FFFFFF"/>
                  </a:solidFill>
                  <a:latin typeface="League Spartan"/>
                </a:rPr>
                <a:t>       site</a:t>
              </a:r>
            </a:p>
          </p:txBody>
        </p:sp>
        <p:sp>
          <p:nvSpPr>
            <p:cNvPr id="1025" name="TextBox 30">
              <a:extLst>
                <a:ext uri="{FF2B5EF4-FFF2-40B4-BE49-F238E27FC236}">
                  <a16:creationId xmlns:a16="http://schemas.microsoft.com/office/drawing/2014/main" id="{0BDC487A-2805-8C22-2412-1E28A766EEF4}"/>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1038" name="Group 24">
            <a:extLst>
              <a:ext uri="{FF2B5EF4-FFF2-40B4-BE49-F238E27FC236}">
                <a16:creationId xmlns:a16="http://schemas.microsoft.com/office/drawing/2014/main" id="{0817E42F-465D-D981-FC7F-FE555DA0BC78}"/>
              </a:ext>
            </a:extLst>
          </p:cNvPr>
          <p:cNvGrpSpPr/>
          <p:nvPr/>
        </p:nvGrpSpPr>
        <p:grpSpPr>
          <a:xfrm>
            <a:off x="12900763" y="3520484"/>
            <a:ext cx="849460" cy="756542"/>
            <a:chOff x="0" y="43144"/>
            <a:chExt cx="1132614" cy="1008722"/>
          </a:xfrm>
        </p:grpSpPr>
        <p:grpSp>
          <p:nvGrpSpPr>
            <p:cNvPr id="1032" name="Group 25">
              <a:extLst>
                <a:ext uri="{FF2B5EF4-FFF2-40B4-BE49-F238E27FC236}">
                  <a16:creationId xmlns:a16="http://schemas.microsoft.com/office/drawing/2014/main" id="{4553FBFC-2EE0-C422-C58E-904216CFBA96}"/>
                </a:ext>
              </a:extLst>
            </p:cNvPr>
            <p:cNvGrpSpPr/>
            <p:nvPr/>
          </p:nvGrpSpPr>
          <p:grpSpPr>
            <a:xfrm>
              <a:off x="0" y="43144"/>
              <a:ext cx="1008722" cy="1008722"/>
              <a:chOff x="0" y="0"/>
              <a:chExt cx="812800" cy="812800"/>
            </a:xfrm>
          </p:grpSpPr>
          <p:sp>
            <p:nvSpPr>
              <p:cNvPr id="1036" name="Freeform 26">
                <a:extLst>
                  <a:ext uri="{FF2B5EF4-FFF2-40B4-BE49-F238E27FC236}">
                    <a16:creationId xmlns:a16="http://schemas.microsoft.com/office/drawing/2014/main" id="{DC08F206-DAFB-E290-5322-037ECB408D3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1037" name="TextBox 27">
                <a:extLst>
                  <a:ext uri="{FF2B5EF4-FFF2-40B4-BE49-F238E27FC236}">
                    <a16:creationId xmlns:a16="http://schemas.microsoft.com/office/drawing/2014/main" id="{06F3695B-9B77-654C-5773-D104CF63CD94}"/>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1033" name="Freeform 28">
              <a:extLst>
                <a:ext uri="{FF2B5EF4-FFF2-40B4-BE49-F238E27FC236}">
                  <a16:creationId xmlns:a16="http://schemas.microsoft.com/office/drawing/2014/main" id="{D8D09255-335F-12A8-2A54-31807C6D569A}"/>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1034" name="TextBox 29">
              <a:extLst>
                <a:ext uri="{FF2B5EF4-FFF2-40B4-BE49-F238E27FC236}">
                  <a16:creationId xmlns:a16="http://schemas.microsoft.com/office/drawing/2014/main" id="{85104D09-F20C-A999-80BA-28B50EA444E9}"/>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dirty="0">
                  <a:solidFill>
                    <a:srgbClr val="FFFFFF"/>
                  </a:solidFill>
                  <a:latin typeface="League Spartan"/>
                </a:rPr>
                <a:t> made </a:t>
              </a:r>
            </a:p>
            <a:p>
              <a:pPr algn="l">
                <a:lnSpc>
                  <a:spcPts val="1749"/>
                </a:lnSpc>
              </a:pPr>
              <a:r>
                <a:rPr lang="en-US" sz="1495" spc="-74" dirty="0">
                  <a:solidFill>
                    <a:srgbClr val="FFFFFF"/>
                  </a:solidFill>
                  <a:latin typeface="League Spartan"/>
                </a:rPr>
                <a:t>       site</a:t>
              </a:r>
            </a:p>
          </p:txBody>
        </p:sp>
        <p:sp>
          <p:nvSpPr>
            <p:cNvPr id="1035" name="TextBox 30">
              <a:extLst>
                <a:ext uri="{FF2B5EF4-FFF2-40B4-BE49-F238E27FC236}">
                  <a16:creationId xmlns:a16="http://schemas.microsoft.com/office/drawing/2014/main" id="{7ECF4CF0-DCAE-EA7C-C684-558DA9AC4D73}"/>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dirty="0">
                  <a:solidFill>
                    <a:srgbClr val="A6D8EC"/>
                  </a:solidFill>
                  <a:latin typeface="Feeling Passionate"/>
                </a:rPr>
                <a:t>on</a:t>
              </a:r>
            </a:p>
          </p:txBody>
        </p:sp>
      </p:grpSp>
      <p:grpSp>
        <p:nvGrpSpPr>
          <p:cNvPr id="1046" name="Group 24">
            <a:extLst>
              <a:ext uri="{FF2B5EF4-FFF2-40B4-BE49-F238E27FC236}">
                <a16:creationId xmlns:a16="http://schemas.microsoft.com/office/drawing/2014/main" id="{8EECA7B0-2BA5-7781-F713-049FDCE0A747}"/>
              </a:ext>
            </a:extLst>
          </p:cNvPr>
          <p:cNvGrpSpPr/>
          <p:nvPr/>
        </p:nvGrpSpPr>
        <p:grpSpPr>
          <a:xfrm>
            <a:off x="3546471" y="6168950"/>
            <a:ext cx="875512" cy="748931"/>
            <a:chOff x="0" y="43144"/>
            <a:chExt cx="1132614" cy="1008722"/>
          </a:xfrm>
        </p:grpSpPr>
        <p:grpSp>
          <p:nvGrpSpPr>
            <p:cNvPr id="1040" name="Group 25">
              <a:extLst>
                <a:ext uri="{FF2B5EF4-FFF2-40B4-BE49-F238E27FC236}">
                  <a16:creationId xmlns:a16="http://schemas.microsoft.com/office/drawing/2014/main" id="{0317AF45-7A78-084F-827A-D265FE09E80F}"/>
                </a:ext>
              </a:extLst>
            </p:cNvPr>
            <p:cNvGrpSpPr/>
            <p:nvPr/>
          </p:nvGrpSpPr>
          <p:grpSpPr>
            <a:xfrm>
              <a:off x="0" y="43144"/>
              <a:ext cx="1008722" cy="1008722"/>
              <a:chOff x="0" y="0"/>
              <a:chExt cx="812800" cy="812800"/>
            </a:xfrm>
          </p:grpSpPr>
          <p:sp>
            <p:nvSpPr>
              <p:cNvPr id="1044" name="Freeform 26">
                <a:extLst>
                  <a:ext uri="{FF2B5EF4-FFF2-40B4-BE49-F238E27FC236}">
                    <a16:creationId xmlns:a16="http://schemas.microsoft.com/office/drawing/2014/main" id="{B5A88FE9-E743-7EEA-69DF-21E668F14D5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1045" name="TextBox 27">
                <a:extLst>
                  <a:ext uri="{FF2B5EF4-FFF2-40B4-BE49-F238E27FC236}">
                    <a16:creationId xmlns:a16="http://schemas.microsoft.com/office/drawing/2014/main" id="{63C00DE1-991D-D123-FA9F-A1DFB05FF711}"/>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1041" name="Freeform 28">
              <a:extLst>
                <a:ext uri="{FF2B5EF4-FFF2-40B4-BE49-F238E27FC236}">
                  <a16:creationId xmlns:a16="http://schemas.microsoft.com/office/drawing/2014/main" id="{2F1C3A32-FA07-A25A-9B26-0FCB42781EDB}"/>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1042" name="TextBox 29">
              <a:extLst>
                <a:ext uri="{FF2B5EF4-FFF2-40B4-BE49-F238E27FC236}">
                  <a16:creationId xmlns:a16="http://schemas.microsoft.com/office/drawing/2014/main" id="{6605B6C4-FBB0-A38D-F7D6-E857A7204E42}"/>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a:solidFill>
                    <a:srgbClr val="FFFFFF"/>
                  </a:solidFill>
                  <a:latin typeface="League Spartan"/>
                </a:rPr>
                <a:t> made </a:t>
              </a:r>
            </a:p>
            <a:p>
              <a:pPr algn="l">
                <a:lnSpc>
                  <a:spcPts val="1749"/>
                </a:lnSpc>
              </a:pPr>
              <a:r>
                <a:rPr lang="en-US" sz="1495" spc="-74">
                  <a:solidFill>
                    <a:srgbClr val="FFFFFF"/>
                  </a:solidFill>
                  <a:latin typeface="League Spartan"/>
                </a:rPr>
                <a:t>       site</a:t>
              </a:r>
            </a:p>
          </p:txBody>
        </p:sp>
        <p:sp>
          <p:nvSpPr>
            <p:cNvPr id="1043" name="TextBox 30">
              <a:extLst>
                <a:ext uri="{FF2B5EF4-FFF2-40B4-BE49-F238E27FC236}">
                  <a16:creationId xmlns:a16="http://schemas.microsoft.com/office/drawing/2014/main" id="{C9B559B0-B1DC-B97C-BF12-870FA480E468}"/>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1062" name="Group 24">
            <a:extLst>
              <a:ext uri="{FF2B5EF4-FFF2-40B4-BE49-F238E27FC236}">
                <a16:creationId xmlns:a16="http://schemas.microsoft.com/office/drawing/2014/main" id="{53C10F31-2A6E-F732-1DB6-355DAC236EE5}"/>
              </a:ext>
            </a:extLst>
          </p:cNvPr>
          <p:cNvGrpSpPr/>
          <p:nvPr/>
        </p:nvGrpSpPr>
        <p:grpSpPr>
          <a:xfrm>
            <a:off x="12925920" y="6180478"/>
            <a:ext cx="849460" cy="756542"/>
            <a:chOff x="0" y="43144"/>
            <a:chExt cx="1132614" cy="1008722"/>
          </a:xfrm>
        </p:grpSpPr>
        <p:grpSp>
          <p:nvGrpSpPr>
            <p:cNvPr id="1056" name="Group 25">
              <a:extLst>
                <a:ext uri="{FF2B5EF4-FFF2-40B4-BE49-F238E27FC236}">
                  <a16:creationId xmlns:a16="http://schemas.microsoft.com/office/drawing/2014/main" id="{7439493D-33A2-2E11-CCC9-E0FCD6E81788}"/>
                </a:ext>
              </a:extLst>
            </p:cNvPr>
            <p:cNvGrpSpPr/>
            <p:nvPr/>
          </p:nvGrpSpPr>
          <p:grpSpPr>
            <a:xfrm>
              <a:off x="0" y="43144"/>
              <a:ext cx="1008722" cy="1008722"/>
              <a:chOff x="0" y="0"/>
              <a:chExt cx="812800" cy="812800"/>
            </a:xfrm>
          </p:grpSpPr>
          <p:sp>
            <p:nvSpPr>
              <p:cNvPr id="1060" name="Freeform 26">
                <a:extLst>
                  <a:ext uri="{FF2B5EF4-FFF2-40B4-BE49-F238E27FC236}">
                    <a16:creationId xmlns:a16="http://schemas.microsoft.com/office/drawing/2014/main" id="{C7C02FA8-D361-4222-43E9-50B951F4384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1061" name="TextBox 27">
                <a:extLst>
                  <a:ext uri="{FF2B5EF4-FFF2-40B4-BE49-F238E27FC236}">
                    <a16:creationId xmlns:a16="http://schemas.microsoft.com/office/drawing/2014/main" id="{F37ADF76-7AEF-8C44-C1BE-FD43D706BE0A}"/>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1057" name="Freeform 28">
              <a:extLst>
                <a:ext uri="{FF2B5EF4-FFF2-40B4-BE49-F238E27FC236}">
                  <a16:creationId xmlns:a16="http://schemas.microsoft.com/office/drawing/2014/main" id="{AF7C5795-C58A-87DE-8BDE-6384D7AB5C60}"/>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1058" name="TextBox 29">
              <a:extLst>
                <a:ext uri="{FF2B5EF4-FFF2-40B4-BE49-F238E27FC236}">
                  <a16:creationId xmlns:a16="http://schemas.microsoft.com/office/drawing/2014/main" id="{58D81A85-6063-7C48-20A7-D4AA31AEA657}"/>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dirty="0">
                  <a:solidFill>
                    <a:srgbClr val="FFFFFF"/>
                  </a:solidFill>
                  <a:latin typeface="League Spartan"/>
                </a:rPr>
                <a:t> made </a:t>
              </a:r>
            </a:p>
            <a:p>
              <a:pPr algn="l">
                <a:lnSpc>
                  <a:spcPts val="1749"/>
                </a:lnSpc>
              </a:pPr>
              <a:r>
                <a:rPr lang="en-US" sz="1495" spc="-74" dirty="0">
                  <a:solidFill>
                    <a:srgbClr val="FFFFFF"/>
                  </a:solidFill>
                  <a:latin typeface="League Spartan"/>
                </a:rPr>
                <a:t>       site</a:t>
              </a:r>
            </a:p>
          </p:txBody>
        </p:sp>
        <p:sp>
          <p:nvSpPr>
            <p:cNvPr id="1059" name="TextBox 30">
              <a:extLst>
                <a:ext uri="{FF2B5EF4-FFF2-40B4-BE49-F238E27FC236}">
                  <a16:creationId xmlns:a16="http://schemas.microsoft.com/office/drawing/2014/main" id="{3F73A8FD-254C-6BC0-C626-E405DE57864B}"/>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dirty="0">
                  <a:solidFill>
                    <a:srgbClr val="A6D8EC"/>
                  </a:solidFill>
                  <a:latin typeface="Feeling Passionate"/>
                </a:rPr>
                <a:t>on</a:t>
              </a:r>
            </a:p>
          </p:txBody>
        </p:sp>
      </p:grpSp>
      <p:grpSp>
        <p:nvGrpSpPr>
          <p:cNvPr id="1078" name="Group 24">
            <a:extLst>
              <a:ext uri="{FF2B5EF4-FFF2-40B4-BE49-F238E27FC236}">
                <a16:creationId xmlns:a16="http://schemas.microsoft.com/office/drawing/2014/main" id="{64A25600-F2BE-6439-9A22-5C190346E719}"/>
              </a:ext>
            </a:extLst>
          </p:cNvPr>
          <p:cNvGrpSpPr/>
          <p:nvPr/>
        </p:nvGrpSpPr>
        <p:grpSpPr>
          <a:xfrm>
            <a:off x="6625930" y="8623192"/>
            <a:ext cx="849460" cy="756542"/>
            <a:chOff x="0" y="43144"/>
            <a:chExt cx="1132614" cy="1008722"/>
          </a:xfrm>
        </p:grpSpPr>
        <p:grpSp>
          <p:nvGrpSpPr>
            <p:cNvPr id="1072" name="Group 25">
              <a:extLst>
                <a:ext uri="{FF2B5EF4-FFF2-40B4-BE49-F238E27FC236}">
                  <a16:creationId xmlns:a16="http://schemas.microsoft.com/office/drawing/2014/main" id="{A404EDFB-03C5-AE7E-014A-5643F539D848}"/>
                </a:ext>
              </a:extLst>
            </p:cNvPr>
            <p:cNvGrpSpPr/>
            <p:nvPr/>
          </p:nvGrpSpPr>
          <p:grpSpPr>
            <a:xfrm>
              <a:off x="0" y="43144"/>
              <a:ext cx="1008722" cy="1008722"/>
              <a:chOff x="0" y="0"/>
              <a:chExt cx="812800" cy="812800"/>
            </a:xfrm>
          </p:grpSpPr>
          <p:sp>
            <p:nvSpPr>
              <p:cNvPr id="1076" name="Freeform 26">
                <a:extLst>
                  <a:ext uri="{FF2B5EF4-FFF2-40B4-BE49-F238E27FC236}">
                    <a16:creationId xmlns:a16="http://schemas.microsoft.com/office/drawing/2014/main" id="{5FA7A8D6-7DE1-45D4-47BD-A74C4B95354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1077" name="TextBox 27">
                <a:extLst>
                  <a:ext uri="{FF2B5EF4-FFF2-40B4-BE49-F238E27FC236}">
                    <a16:creationId xmlns:a16="http://schemas.microsoft.com/office/drawing/2014/main" id="{AA0BC6C9-7A43-D2E5-EB1B-1A3F1D4BF31A}"/>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1073" name="Freeform 28">
              <a:extLst>
                <a:ext uri="{FF2B5EF4-FFF2-40B4-BE49-F238E27FC236}">
                  <a16:creationId xmlns:a16="http://schemas.microsoft.com/office/drawing/2014/main" id="{2C8140F3-E0B2-94AC-1C5B-FF161297EBF8}"/>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1074" name="TextBox 29">
              <a:extLst>
                <a:ext uri="{FF2B5EF4-FFF2-40B4-BE49-F238E27FC236}">
                  <a16:creationId xmlns:a16="http://schemas.microsoft.com/office/drawing/2014/main" id="{2958A6B1-114F-D191-C8F8-E016C39DE9B6}"/>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a:solidFill>
                    <a:srgbClr val="FFFFFF"/>
                  </a:solidFill>
                  <a:latin typeface="League Spartan"/>
                </a:rPr>
                <a:t> made </a:t>
              </a:r>
            </a:p>
            <a:p>
              <a:pPr algn="l">
                <a:lnSpc>
                  <a:spcPts val="1749"/>
                </a:lnSpc>
              </a:pPr>
              <a:r>
                <a:rPr lang="en-US" sz="1495" spc="-74">
                  <a:solidFill>
                    <a:srgbClr val="FFFFFF"/>
                  </a:solidFill>
                  <a:latin typeface="League Spartan"/>
                </a:rPr>
                <a:t>       site</a:t>
              </a:r>
            </a:p>
          </p:txBody>
        </p:sp>
        <p:sp>
          <p:nvSpPr>
            <p:cNvPr id="1075" name="TextBox 30">
              <a:extLst>
                <a:ext uri="{FF2B5EF4-FFF2-40B4-BE49-F238E27FC236}">
                  <a16:creationId xmlns:a16="http://schemas.microsoft.com/office/drawing/2014/main" id="{8E3E8BFE-E2C0-8361-E191-48D3BC5D67E2}"/>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1086" name="Group 24">
            <a:extLst>
              <a:ext uri="{FF2B5EF4-FFF2-40B4-BE49-F238E27FC236}">
                <a16:creationId xmlns:a16="http://schemas.microsoft.com/office/drawing/2014/main" id="{982C380F-14BE-3782-76D4-5CB2C68A53AA}"/>
              </a:ext>
            </a:extLst>
          </p:cNvPr>
          <p:cNvGrpSpPr/>
          <p:nvPr/>
        </p:nvGrpSpPr>
        <p:grpSpPr>
          <a:xfrm>
            <a:off x="9803481" y="8618875"/>
            <a:ext cx="849460" cy="756542"/>
            <a:chOff x="0" y="43144"/>
            <a:chExt cx="1132614" cy="1008722"/>
          </a:xfrm>
        </p:grpSpPr>
        <p:grpSp>
          <p:nvGrpSpPr>
            <p:cNvPr id="1080" name="Group 25">
              <a:extLst>
                <a:ext uri="{FF2B5EF4-FFF2-40B4-BE49-F238E27FC236}">
                  <a16:creationId xmlns:a16="http://schemas.microsoft.com/office/drawing/2014/main" id="{FD492405-1078-3738-B155-9674A164DAE8}"/>
                </a:ext>
              </a:extLst>
            </p:cNvPr>
            <p:cNvGrpSpPr/>
            <p:nvPr/>
          </p:nvGrpSpPr>
          <p:grpSpPr>
            <a:xfrm>
              <a:off x="0" y="43144"/>
              <a:ext cx="1008722" cy="1008722"/>
              <a:chOff x="0" y="0"/>
              <a:chExt cx="812800" cy="812800"/>
            </a:xfrm>
          </p:grpSpPr>
          <p:sp>
            <p:nvSpPr>
              <p:cNvPr id="1084" name="Freeform 26">
                <a:extLst>
                  <a:ext uri="{FF2B5EF4-FFF2-40B4-BE49-F238E27FC236}">
                    <a16:creationId xmlns:a16="http://schemas.microsoft.com/office/drawing/2014/main" id="{445CE115-3E5B-C1A0-9259-7EE6ADAC2C4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1085" name="TextBox 27">
                <a:extLst>
                  <a:ext uri="{FF2B5EF4-FFF2-40B4-BE49-F238E27FC236}">
                    <a16:creationId xmlns:a16="http://schemas.microsoft.com/office/drawing/2014/main" id="{AC191038-E9C5-19E9-7D95-1837B4B64F68}"/>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1081" name="Freeform 28">
              <a:extLst>
                <a:ext uri="{FF2B5EF4-FFF2-40B4-BE49-F238E27FC236}">
                  <a16:creationId xmlns:a16="http://schemas.microsoft.com/office/drawing/2014/main" id="{81FA0B75-7E96-EB86-156C-0F0452120C81}"/>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1082" name="TextBox 29">
              <a:extLst>
                <a:ext uri="{FF2B5EF4-FFF2-40B4-BE49-F238E27FC236}">
                  <a16:creationId xmlns:a16="http://schemas.microsoft.com/office/drawing/2014/main" id="{974533DE-5FFA-6A01-6E07-B9850E119ED8}"/>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a:solidFill>
                    <a:srgbClr val="FFFFFF"/>
                  </a:solidFill>
                  <a:latin typeface="League Spartan"/>
                </a:rPr>
                <a:t> made </a:t>
              </a:r>
            </a:p>
            <a:p>
              <a:pPr algn="l">
                <a:lnSpc>
                  <a:spcPts val="1749"/>
                </a:lnSpc>
              </a:pPr>
              <a:r>
                <a:rPr lang="en-US" sz="1495" spc="-74">
                  <a:solidFill>
                    <a:srgbClr val="FFFFFF"/>
                  </a:solidFill>
                  <a:latin typeface="League Spartan"/>
                </a:rPr>
                <a:t>       site</a:t>
              </a:r>
            </a:p>
          </p:txBody>
        </p:sp>
        <p:sp>
          <p:nvSpPr>
            <p:cNvPr id="1083" name="TextBox 30">
              <a:extLst>
                <a:ext uri="{FF2B5EF4-FFF2-40B4-BE49-F238E27FC236}">
                  <a16:creationId xmlns:a16="http://schemas.microsoft.com/office/drawing/2014/main" id="{626B5862-22E1-4D6B-1BFA-A9BD22FA2CE8}"/>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200" name="Group 24">
            <a:extLst>
              <a:ext uri="{FF2B5EF4-FFF2-40B4-BE49-F238E27FC236}">
                <a16:creationId xmlns:a16="http://schemas.microsoft.com/office/drawing/2014/main" id="{BD4671EC-2F9A-B80A-B4C5-76E4440DF8E1}"/>
              </a:ext>
            </a:extLst>
          </p:cNvPr>
          <p:cNvGrpSpPr/>
          <p:nvPr/>
        </p:nvGrpSpPr>
        <p:grpSpPr>
          <a:xfrm>
            <a:off x="13005997" y="8618875"/>
            <a:ext cx="849460" cy="756542"/>
            <a:chOff x="0" y="43144"/>
            <a:chExt cx="1132614" cy="1008722"/>
          </a:xfrm>
        </p:grpSpPr>
        <p:grpSp>
          <p:nvGrpSpPr>
            <p:cNvPr id="194" name="Group 25">
              <a:extLst>
                <a:ext uri="{FF2B5EF4-FFF2-40B4-BE49-F238E27FC236}">
                  <a16:creationId xmlns:a16="http://schemas.microsoft.com/office/drawing/2014/main" id="{1B85CD4A-27BC-2ED2-468F-81095FC6077A}"/>
                </a:ext>
              </a:extLst>
            </p:cNvPr>
            <p:cNvGrpSpPr/>
            <p:nvPr/>
          </p:nvGrpSpPr>
          <p:grpSpPr>
            <a:xfrm>
              <a:off x="0" y="43144"/>
              <a:ext cx="1008722" cy="1008722"/>
              <a:chOff x="0" y="0"/>
              <a:chExt cx="812800" cy="812800"/>
            </a:xfrm>
          </p:grpSpPr>
          <p:sp>
            <p:nvSpPr>
              <p:cNvPr id="198" name="Freeform 26">
                <a:extLst>
                  <a:ext uri="{FF2B5EF4-FFF2-40B4-BE49-F238E27FC236}">
                    <a16:creationId xmlns:a16="http://schemas.microsoft.com/office/drawing/2014/main" id="{A35506A2-FD5E-FC5F-DF97-FA854C2E1F5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199" name="TextBox 27">
                <a:extLst>
                  <a:ext uri="{FF2B5EF4-FFF2-40B4-BE49-F238E27FC236}">
                    <a16:creationId xmlns:a16="http://schemas.microsoft.com/office/drawing/2014/main" id="{F1CBA244-A17D-DECA-B3AE-7EFD9899AB53}"/>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195" name="Freeform 28">
              <a:extLst>
                <a:ext uri="{FF2B5EF4-FFF2-40B4-BE49-F238E27FC236}">
                  <a16:creationId xmlns:a16="http://schemas.microsoft.com/office/drawing/2014/main" id="{3D5D5A07-7F5B-53ED-B571-71EA45330EAF}"/>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196" name="TextBox 29">
              <a:extLst>
                <a:ext uri="{FF2B5EF4-FFF2-40B4-BE49-F238E27FC236}">
                  <a16:creationId xmlns:a16="http://schemas.microsoft.com/office/drawing/2014/main" id="{0E157960-6BF0-819A-FFAF-DDBBE3D6C412}"/>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dirty="0">
                  <a:solidFill>
                    <a:srgbClr val="FFFFFF"/>
                  </a:solidFill>
                  <a:latin typeface="League Spartan"/>
                </a:rPr>
                <a:t> made </a:t>
              </a:r>
            </a:p>
            <a:p>
              <a:pPr algn="l">
                <a:lnSpc>
                  <a:spcPts val="1749"/>
                </a:lnSpc>
              </a:pPr>
              <a:r>
                <a:rPr lang="en-US" sz="1495" spc="-74" dirty="0">
                  <a:solidFill>
                    <a:srgbClr val="FFFFFF"/>
                  </a:solidFill>
                  <a:latin typeface="League Spartan"/>
                </a:rPr>
                <a:t>       site</a:t>
              </a:r>
            </a:p>
          </p:txBody>
        </p:sp>
        <p:sp>
          <p:nvSpPr>
            <p:cNvPr id="197" name="TextBox 30">
              <a:extLst>
                <a:ext uri="{FF2B5EF4-FFF2-40B4-BE49-F238E27FC236}">
                  <a16:creationId xmlns:a16="http://schemas.microsoft.com/office/drawing/2014/main" id="{BC09E69F-F345-239E-8AF1-C365F256C411}"/>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12" name="Group 24">
            <a:extLst>
              <a:ext uri="{FF2B5EF4-FFF2-40B4-BE49-F238E27FC236}">
                <a16:creationId xmlns:a16="http://schemas.microsoft.com/office/drawing/2014/main" id="{BBB2B3D4-D1AC-4DFD-BBD4-751AF76C9773}"/>
              </a:ext>
            </a:extLst>
          </p:cNvPr>
          <p:cNvGrpSpPr/>
          <p:nvPr/>
        </p:nvGrpSpPr>
        <p:grpSpPr>
          <a:xfrm>
            <a:off x="16071586" y="3488126"/>
            <a:ext cx="849460" cy="756542"/>
            <a:chOff x="0" y="43144"/>
            <a:chExt cx="1132614" cy="1008722"/>
          </a:xfrm>
        </p:grpSpPr>
        <p:grpSp>
          <p:nvGrpSpPr>
            <p:cNvPr id="15" name="Group 25">
              <a:extLst>
                <a:ext uri="{FF2B5EF4-FFF2-40B4-BE49-F238E27FC236}">
                  <a16:creationId xmlns:a16="http://schemas.microsoft.com/office/drawing/2014/main" id="{8428D74A-25C4-F7E9-EE24-2903D7479687}"/>
                </a:ext>
              </a:extLst>
            </p:cNvPr>
            <p:cNvGrpSpPr/>
            <p:nvPr/>
          </p:nvGrpSpPr>
          <p:grpSpPr>
            <a:xfrm>
              <a:off x="0" y="43144"/>
              <a:ext cx="1008722" cy="1008722"/>
              <a:chOff x="0" y="0"/>
              <a:chExt cx="812800" cy="812800"/>
            </a:xfrm>
          </p:grpSpPr>
          <p:sp>
            <p:nvSpPr>
              <p:cNvPr id="19" name="Freeform 26">
                <a:extLst>
                  <a:ext uri="{FF2B5EF4-FFF2-40B4-BE49-F238E27FC236}">
                    <a16:creationId xmlns:a16="http://schemas.microsoft.com/office/drawing/2014/main" id="{72B7434D-1B82-4ED2-CA64-405560AE7E3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20" name="TextBox 27">
                <a:extLst>
                  <a:ext uri="{FF2B5EF4-FFF2-40B4-BE49-F238E27FC236}">
                    <a16:creationId xmlns:a16="http://schemas.microsoft.com/office/drawing/2014/main" id="{64EE8ABD-A2DE-6DB2-D45D-47A35A15FA21}"/>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16" name="Freeform 28">
              <a:extLst>
                <a:ext uri="{FF2B5EF4-FFF2-40B4-BE49-F238E27FC236}">
                  <a16:creationId xmlns:a16="http://schemas.microsoft.com/office/drawing/2014/main" id="{BC13766A-06C5-AB5A-2B66-4FF491FCF0FD}"/>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17" name="TextBox 29">
              <a:extLst>
                <a:ext uri="{FF2B5EF4-FFF2-40B4-BE49-F238E27FC236}">
                  <a16:creationId xmlns:a16="http://schemas.microsoft.com/office/drawing/2014/main" id="{7F0699CC-CBB0-228B-DDD9-8BF6090F11F6}"/>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dirty="0">
                  <a:solidFill>
                    <a:srgbClr val="FFFFFF"/>
                  </a:solidFill>
                  <a:latin typeface="League Spartan"/>
                </a:rPr>
                <a:t> made </a:t>
              </a:r>
            </a:p>
            <a:p>
              <a:pPr algn="l">
                <a:lnSpc>
                  <a:spcPts val="1749"/>
                </a:lnSpc>
              </a:pPr>
              <a:r>
                <a:rPr lang="en-US" sz="1495" spc="-74" dirty="0">
                  <a:solidFill>
                    <a:srgbClr val="FFFFFF"/>
                  </a:solidFill>
                  <a:latin typeface="League Spartan"/>
                </a:rPr>
                <a:t>       site</a:t>
              </a:r>
            </a:p>
          </p:txBody>
        </p:sp>
        <p:sp>
          <p:nvSpPr>
            <p:cNvPr id="18" name="TextBox 30">
              <a:extLst>
                <a:ext uri="{FF2B5EF4-FFF2-40B4-BE49-F238E27FC236}">
                  <a16:creationId xmlns:a16="http://schemas.microsoft.com/office/drawing/2014/main" id="{C7F94852-5F37-97C6-311A-24B3056323FB}"/>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28" name="Group 39">
            <a:extLst>
              <a:ext uri="{FF2B5EF4-FFF2-40B4-BE49-F238E27FC236}">
                <a16:creationId xmlns:a16="http://schemas.microsoft.com/office/drawing/2014/main" id="{D989D8E9-8E6E-D813-13F1-D7EE61FC16A5}"/>
              </a:ext>
            </a:extLst>
          </p:cNvPr>
          <p:cNvGrpSpPr/>
          <p:nvPr/>
        </p:nvGrpSpPr>
        <p:grpSpPr>
          <a:xfrm>
            <a:off x="2375516" y="8599022"/>
            <a:ext cx="839876" cy="634435"/>
            <a:chOff x="0" y="0"/>
            <a:chExt cx="1119835" cy="845912"/>
          </a:xfrm>
        </p:grpSpPr>
        <p:grpSp>
          <p:nvGrpSpPr>
            <p:cNvPr id="29" name="Group 40">
              <a:extLst>
                <a:ext uri="{FF2B5EF4-FFF2-40B4-BE49-F238E27FC236}">
                  <a16:creationId xmlns:a16="http://schemas.microsoft.com/office/drawing/2014/main" id="{6605B3C4-1A80-B243-BA7D-F7AFD43DC701}"/>
                </a:ext>
              </a:extLst>
            </p:cNvPr>
            <p:cNvGrpSpPr/>
            <p:nvPr/>
          </p:nvGrpSpPr>
          <p:grpSpPr>
            <a:xfrm>
              <a:off x="0" y="371470"/>
              <a:ext cx="1119835" cy="474442"/>
              <a:chOff x="0" y="-28575"/>
              <a:chExt cx="831609" cy="352329"/>
            </a:xfrm>
          </p:grpSpPr>
          <p:sp>
            <p:nvSpPr>
              <p:cNvPr id="74" name="Freeform 41">
                <a:extLst>
                  <a:ext uri="{FF2B5EF4-FFF2-40B4-BE49-F238E27FC236}">
                    <a16:creationId xmlns:a16="http://schemas.microsoft.com/office/drawing/2014/main" id="{7C2CEF75-FFDB-3125-19E0-A5C4CB547E58}"/>
                  </a:ext>
                </a:extLst>
              </p:cNvPr>
              <p:cNvSpPr/>
              <p:nvPr/>
            </p:nvSpPr>
            <p:spPr>
              <a:xfrm>
                <a:off x="0" y="0"/>
                <a:ext cx="831609" cy="323754"/>
              </a:xfrm>
              <a:custGeom>
                <a:avLst/>
                <a:gdLst/>
                <a:ahLst/>
                <a:cxnLst/>
                <a:rect l="l" t="t" r="r" b="b"/>
                <a:pathLst>
                  <a:path w="831609" h="323754">
                    <a:moveTo>
                      <a:pt x="161877" y="0"/>
                    </a:moveTo>
                    <a:lnTo>
                      <a:pt x="669732" y="0"/>
                    </a:lnTo>
                    <a:cubicBezTo>
                      <a:pt x="712665" y="0"/>
                      <a:pt x="753839" y="17055"/>
                      <a:pt x="784197" y="47413"/>
                    </a:cubicBezTo>
                    <a:cubicBezTo>
                      <a:pt x="814555" y="77771"/>
                      <a:pt x="831609" y="118945"/>
                      <a:pt x="831609" y="161877"/>
                    </a:cubicBezTo>
                    <a:lnTo>
                      <a:pt x="831609" y="161877"/>
                    </a:lnTo>
                    <a:cubicBezTo>
                      <a:pt x="831609" y="204810"/>
                      <a:pt x="814555" y="245984"/>
                      <a:pt x="784197" y="276341"/>
                    </a:cubicBezTo>
                    <a:cubicBezTo>
                      <a:pt x="753839" y="306699"/>
                      <a:pt x="712665" y="323754"/>
                      <a:pt x="669732" y="323754"/>
                    </a:cubicBezTo>
                    <a:lnTo>
                      <a:pt x="161877" y="323754"/>
                    </a:lnTo>
                    <a:cubicBezTo>
                      <a:pt x="118945" y="323754"/>
                      <a:pt x="77771" y="306699"/>
                      <a:pt x="47413" y="276341"/>
                    </a:cubicBezTo>
                    <a:cubicBezTo>
                      <a:pt x="17055" y="245984"/>
                      <a:pt x="0" y="204810"/>
                      <a:pt x="0" y="161877"/>
                    </a:cubicBezTo>
                    <a:lnTo>
                      <a:pt x="0" y="161877"/>
                    </a:lnTo>
                    <a:cubicBezTo>
                      <a:pt x="0" y="118945"/>
                      <a:pt x="17055" y="77771"/>
                      <a:pt x="47413" y="47413"/>
                    </a:cubicBezTo>
                    <a:cubicBezTo>
                      <a:pt x="77771" y="17055"/>
                      <a:pt x="118945" y="0"/>
                      <a:pt x="161877" y="0"/>
                    </a:cubicBezTo>
                    <a:close/>
                  </a:path>
                </a:pathLst>
              </a:custGeom>
              <a:solidFill>
                <a:srgbClr val="18B210"/>
              </a:solidFill>
            </p:spPr>
            <p:txBody>
              <a:bodyPr/>
              <a:lstStyle/>
              <a:p>
                <a:endParaRPr lang="en-GB"/>
              </a:p>
            </p:txBody>
          </p:sp>
          <p:sp>
            <p:nvSpPr>
              <p:cNvPr id="75" name="TextBox 42">
                <a:extLst>
                  <a:ext uri="{FF2B5EF4-FFF2-40B4-BE49-F238E27FC236}">
                    <a16:creationId xmlns:a16="http://schemas.microsoft.com/office/drawing/2014/main" id="{3B2CDB1F-5218-9A33-5EAA-85F3E60C68DB}"/>
                  </a:ext>
                </a:extLst>
              </p:cNvPr>
              <p:cNvSpPr txBox="1"/>
              <p:nvPr/>
            </p:nvSpPr>
            <p:spPr>
              <a:xfrm>
                <a:off x="0" y="-28575"/>
                <a:ext cx="831609" cy="352329"/>
              </a:xfrm>
              <a:prstGeom prst="rect">
                <a:avLst/>
              </a:prstGeom>
            </p:spPr>
            <p:txBody>
              <a:bodyPr lIns="27376" tIns="27376" rIns="27376" bIns="27376" rtlCol="0" anchor="ctr"/>
              <a:lstStyle/>
              <a:p>
                <a:pPr algn="ctr">
                  <a:lnSpc>
                    <a:spcPts val="1959"/>
                  </a:lnSpc>
                </a:pPr>
                <a:endParaRPr/>
              </a:p>
            </p:txBody>
          </p:sp>
        </p:grpSp>
        <p:sp>
          <p:nvSpPr>
            <p:cNvPr id="30" name="TextBox 43">
              <a:extLst>
                <a:ext uri="{FF2B5EF4-FFF2-40B4-BE49-F238E27FC236}">
                  <a16:creationId xmlns:a16="http://schemas.microsoft.com/office/drawing/2014/main" id="{E8060B30-1FBD-58EC-57BB-A5439279F532}"/>
                </a:ext>
              </a:extLst>
            </p:cNvPr>
            <p:cNvSpPr txBox="1"/>
            <p:nvPr/>
          </p:nvSpPr>
          <p:spPr>
            <a:xfrm>
              <a:off x="28334" y="442006"/>
              <a:ext cx="1063167" cy="343273"/>
            </a:xfrm>
            <a:prstGeom prst="rect">
              <a:avLst/>
            </a:prstGeom>
          </p:spPr>
          <p:txBody>
            <a:bodyPr lIns="0" tIns="0" rIns="0" bIns="0" rtlCol="0" anchor="t">
              <a:spAutoFit/>
            </a:bodyPr>
            <a:lstStyle/>
            <a:p>
              <a:pPr algn="ctr">
                <a:lnSpc>
                  <a:spcPts val="2170"/>
                </a:lnSpc>
                <a:spcBef>
                  <a:spcPct val="0"/>
                </a:spcBef>
              </a:pPr>
              <a:r>
                <a:rPr lang="en-US" sz="1550">
                  <a:solidFill>
                    <a:srgbClr val="F2FBF4"/>
                  </a:solidFill>
                  <a:latin typeface="TAN Nimbus"/>
                </a:rPr>
                <a:t>vegan</a:t>
              </a:r>
            </a:p>
          </p:txBody>
        </p:sp>
        <p:sp>
          <p:nvSpPr>
            <p:cNvPr id="73" name="Freeform 44">
              <a:extLst>
                <a:ext uri="{FF2B5EF4-FFF2-40B4-BE49-F238E27FC236}">
                  <a16:creationId xmlns:a16="http://schemas.microsoft.com/office/drawing/2014/main" id="{ABEF4526-728D-4721-9306-3E76F829854D}"/>
                </a:ext>
              </a:extLst>
            </p:cNvPr>
            <p:cNvSpPr/>
            <p:nvPr/>
          </p:nvSpPr>
          <p:spPr>
            <a:xfrm>
              <a:off x="180716" y="0"/>
              <a:ext cx="758403" cy="457882"/>
            </a:xfrm>
            <a:custGeom>
              <a:avLst/>
              <a:gdLst/>
              <a:ahLst/>
              <a:cxnLst/>
              <a:rect l="l" t="t" r="r" b="b"/>
              <a:pathLst>
                <a:path w="758403" h="457882">
                  <a:moveTo>
                    <a:pt x="0" y="0"/>
                  </a:moveTo>
                  <a:lnTo>
                    <a:pt x="758403" y="0"/>
                  </a:lnTo>
                  <a:lnTo>
                    <a:pt x="758403" y="457882"/>
                  </a:lnTo>
                  <a:lnTo>
                    <a:pt x="0" y="45788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grpSp>
        <p:nvGrpSpPr>
          <p:cNvPr id="215" name="Group 24">
            <a:extLst>
              <a:ext uri="{FF2B5EF4-FFF2-40B4-BE49-F238E27FC236}">
                <a16:creationId xmlns:a16="http://schemas.microsoft.com/office/drawing/2014/main" id="{D55E5C5D-54F5-BBB8-4416-1D9CC3345E4E}"/>
              </a:ext>
            </a:extLst>
          </p:cNvPr>
          <p:cNvGrpSpPr/>
          <p:nvPr/>
        </p:nvGrpSpPr>
        <p:grpSpPr>
          <a:xfrm>
            <a:off x="3303588" y="8513037"/>
            <a:ext cx="849460" cy="756542"/>
            <a:chOff x="0" y="43144"/>
            <a:chExt cx="1132614" cy="1008722"/>
          </a:xfrm>
        </p:grpSpPr>
        <p:grpSp>
          <p:nvGrpSpPr>
            <p:cNvPr id="216" name="Group 25">
              <a:extLst>
                <a:ext uri="{FF2B5EF4-FFF2-40B4-BE49-F238E27FC236}">
                  <a16:creationId xmlns:a16="http://schemas.microsoft.com/office/drawing/2014/main" id="{62E0EA81-FC3D-026C-4FDA-435BDA76CFE5}"/>
                </a:ext>
              </a:extLst>
            </p:cNvPr>
            <p:cNvGrpSpPr/>
            <p:nvPr/>
          </p:nvGrpSpPr>
          <p:grpSpPr>
            <a:xfrm>
              <a:off x="0" y="43144"/>
              <a:ext cx="1008722" cy="1008722"/>
              <a:chOff x="0" y="0"/>
              <a:chExt cx="812800" cy="812800"/>
            </a:xfrm>
          </p:grpSpPr>
          <p:sp>
            <p:nvSpPr>
              <p:cNvPr id="220" name="Freeform 26">
                <a:extLst>
                  <a:ext uri="{FF2B5EF4-FFF2-40B4-BE49-F238E27FC236}">
                    <a16:creationId xmlns:a16="http://schemas.microsoft.com/office/drawing/2014/main" id="{D14BC369-1EDA-8A63-0924-04B1A69CF99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221" name="TextBox 27">
                <a:extLst>
                  <a:ext uri="{FF2B5EF4-FFF2-40B4-BE49-F238E27FC236}">
                    <a16:creationId xmlns:a16="http://schemas.microsoft.com/office/drawing/2014/main" id="{019A5BBC-89CC-72B7-D1A6-C9518E5D0ADA}"/>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217" name="Freeform 28">
              <a:extLst>
                <a:ext uri="{FF2B5EF4-FFF2-40B4-BE49-F238E27FC236}">
                  <a16:creationId xmlns:a16="http://schemas.microsoft.com/office/drawing/2014/main" id="{CDCBA984-B0A6-E8AB-1754-EBB5AEB6166C}"/>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18" name="TextBox 29">
              <a:extLst>
                <a:ext uri="{FF2B5EF4-FFF2-40B4-BE49-F238E27FC236}">
                  <a16:creationId xmlns:a16="http://schemas.microsoft.com/office/drawing/2014/main" id="{72788DD2-6CC0-328B-4713-83761BED815F}"/>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dirty="0">
                  <a:solidFill>
                    <a:srgbClr val="FFFFFF"/>
                  </a:solidFill>
                  <a:latin typeface="League Spartan"/>
                </a:rPr>
                <a:t> made </a:t>
              </a:r>
            </a:p>
            <a:p>
              <a:pPr algn="l">
                <a:lnSpc>
                  <a:spcPts val="1749"/>
                </a:lnSpc>
              </a:pPr>
              <a:r>
                <a:rPr lang="en-US" sz="1495" spc="-74" dirty="0">
                  <a:solidFill>
                    <a:srgbClr val="FFFFFF"/>
                  </a:solidFill>
                  <a:latin typeface="League Spartan"/>
                </a:rPr>
                <a:t>       site</a:t>
              </a:r>
            </a:p>
          </p:txBody>
        </p:sp>
        <p:sp>
          <p:nvSpPr>
            <p:cNvPr id="219" name="TextBox 30">
              <a:extLst>
                <a:ext uri="{FF2B5EF4-FFF2-40B4-BE49-F238E27FC236}">
                  <a16:creationId xmlns:a16="http://schemas.microsoft.com/office/drawing/2014/main" id="{17C2D2A1-FEE5-A694-60D1-72FB8FA0F2EA}"/>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sp>
        <p:nvSpPr>
          <p:cNvPr id="85" name="Freeform 23">
            <a:extLst>
              <a:ext uri="{FF2B5EF4-FFF2-40B4-BE49-F238E27FC236}">
                <a16:creationId xmlns:a16="http://schemas.microsoft.com/office/drawing/2014/main" id="{570596BA-A854-6828-D8B5-EF132F175F7E}"/>
              </a:ext>
            </a:extLst>
          </p:cNvPr>
          <p:cNvSpPr/>
          <p:nvPr/>
        </p:nvSpPr>
        <p:spPr>
          <a:xfrm flipH="1">
            <a:off x="3041412" y="3640342"/>
            <a:ext cx="424791" cy="647188"/>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nvGrpSpPr>
          <p:cNvPr id="87" name="Group 39">
            <a:extLst>
              <a:ext uri="{FF2B5EF4-FFF2-40B4-BE49-F238E27FC236}">
                <a16:creationId xmlns:a16="http://schemas.microsoft.com/office/drawing/2014/main" id="{485ACF04-A6BC-14B3-A165-4D736B8021E4}"/>
              </a:ext>
            </a:extLst>
          </p:cNvPr>
          <p:cNvGrpSpPr/>
          <p:nvPr/>
        </p:nvGrpSpPr>
        <p:grpSpPr>
          <a:xfrm>
            <a:off x="8525489" y="3640342"/>
            <a:ext cx="839876" cy="634435"/>
            <a:chOff x="0" y="0"/>
            <a:chExt cx="1119835" cy="845912"/>
          </a:xfrm>
        </p:grpSpPr>
        <p:grpSp>
          <p:nvGrpSpPr>
            <p:cNvPr id="88" name="Group 40">
              <a:extLst>
                <a:ext uri="{FF2B5EF4-FFF2-40B4-BE49-F238E27FC236}">
                  <a16:creationId xmlns:a16="http://schemas.microsoft.com/office/drawing/2014/main" id="{50F0F8F3-C788-3C62-CA92-C204418C1F06}"/>
                </a:ext>
              </a:extLst>
            </p:cNvPr>
            <p:cNvGrpSpPr/>
            <p:nvPr/>
          </p:nvGrpSpPr>
          <p:grpSpPr>
            <a:xfrm>
              <a:off x="0" y="371470"/>
              <a:ext cx="1119835" cy="474442"/>
              <a:chOff x="0" y="-28575"/>
              <a:chExt cx="831609" cy="352329"/>
            </a:xfrm>
          </p:grpSpPr>
          <p:sp>
            <p:nvSpPr>
              <p:cNvPr id="91" name="Freeform 41">
                <a:extLst>
                  <a:ext uri="{FF2B5EF4-FFF2-40B4-BE49-F238E27FC236}">
                    <a16:creationId xmlns:a16="http://schemas.microsoft.com/office/drawing/2014/main" id="{712010CF-EFF6-8EE7-D568-6A11CEC6A8A6}"/>
                  </a:ext>
                </a:extLst>
              </p:cNvPr>
              <p:cNvSpPr/>
              <p:nvPr/>
            </p:nvSpPr>
            <p:spPr>
              <a:xfrm>
                <a:off x="0" y="0"/>
                <a:ext cx="831609" cy="323754"/>
              </a:xfrm>
              <a:custGeom>
                <a:avLst/>
                <a:gdLst/>
                <a:ahLst/>
                <a:cxnLst/>
                <a:rect l="l" t="t" r="r" b="b"/>
                <a:pathLst>
                  <a:path w="831609" h="323754">
                    <a:moveTo>
                      <a:pt x="161877" y="0"/>
                    </a:moveTo>
                    <a:lnTo>
                      <a:pt x="669732" y="0"/>
                    </a:lnTo>
                    <a:cubicBezTo>
                      <a:pt x="712665" y="0"/>
                      <a:pt x="753839" y="17055"/>
                      <a:pt x="784197" y="47413"/>
                    </a:cubicBezTo>
                    <a:cubicBezTo>
                      <a:pt x="814555" y="77771"/>
                      <a:pt x="831609" y="118945"/>
                      <a:pt x="831609" y="161877"/>
                    </a:cubicBezTo>
                    <a:lnTo>
                      <a:pt x="831609" y="161877"/>
                    </a:lnTo>
                    <a:cubicBezTo>
                      <a:pt x="831609" y="204810"/>
                      <a:pt x="814555" y="245984"/>
                      <a:pt x="784197" y="276341"/>
                    </a:cubicBezTo>
                    <a:cubicBezTo>
                      <a:pt x="753839" y="306699"/>
                      <a:pt x="712665" y="323754"/>
                      <a:pt x="669732" y="323754"/>
                    </a:cubicBezTo>
                    <a:lnTo>
                      <a:pt x="161877" y="323754"/>
                    </a:lnTo>
                    <a:cubicBezTo>
                      <a:pt x="118945" y="323754"/>
                      <a:pt x="77771" y="306699"/>
                      <a:pt x="47413" y="276341"/>
                    </a:cubicBezTo>
                    <a:cubicBezTo>
                      <a:pt x="17055" y="245984"/>
                      <a:pt x="0" y="204810"/>
                      <a:pt x="0" y="161877"/>
                    </a:cubicBezTo>
                    <a:lnTo>
                      <a:pt x="0" y="161877"/>
                    </a:lnTo>
                    <a:cubicBezTo>
                      <a:pt x="0" y="118945"/>
                      <a:pt x="17055" y="77771"/>
                      <a:pt x="47413" y="47413"/>
                    </a:cubicBezTo>
                    <a:cubicBezTo>
                      <a:pt x="77771" y="17055"/>
                      <a:pt x="118945" y="0"/>
                      <a:pt x="161877" y="0"/>
                    </a:cubicBezTo>
                    <a:close/>
                  </a:path>
                </a:pathLst>
              </a:custGeom>
              <a:solidFill>
                <a:srgbClr val="18B210"/>
              </a:solidFill>
            </p:spPr>
            <p:txBody>
              <a:bodyPr/>
              <a:lstStyle/>
              <a:p>
                <a:endParaRPr lang="en-GB"/>
              </a:p>
            </p:txBody>
          </p:sp>
          <p:sp>
            <p:nvSpPr>
              <p:cNvPr id="92" name="TextBox 42">
                <a:extLst>
                  <a:ext uri="{FF2B5EF4-FFF2-40B4-BE49-F238E27FC236}">
                    <a16:creationId xmlns:a16="http://schemas.microsoft.com/office/drawing/2014/main" id="{831207D1-9615-92B1-2122-D79EBD828622}"/>
                  </a:ext>
                </a:extLst>
              </p:cNvPr>
              <p:cNvSpPr txBox="1"/>
              <p:nvPr/>
            </p:nvSpPr>
            <p:spPr>
              <a:xfrm>
                <a:off x="0" y="-28575"/>
                <a:ext cx="831609" cy="352329"/>
              </a:xfrm>
              <a:prstGeom prst="rect">
                <a:avLst/>
              </a:prstGeom>
            </p:spPr>
            <p:txBody>
              <a:bodyPr lIns="27376" tIns="27376" rIns="27376" bIns="27376" rtlCol="0" anchor="ctr"/>
              <a:lstStyle/>
              <a:p>
                <a:pPr algn="ctr">
                  <a:lnSpc>
                    <a:spcPts val="1959"/>
                  </a:lnSpc>
                </a:pPr>
                <a:endParaRPr/>
              </a:p>
            </p:txBody>
          </p:sp>
        </p:grpSp>
        <p:sp>
          <p:nvSpPr>
            <p:cNvPr id="89" name="TextBox 43">
              <a:extLst>
                <a:ext uri="{FF2B5EF4-FFF2-40B4-BE49-F238E27FC236}">
                  <a16:creationId xmlns:a16="http://schemas.microsoft.com/office/drawing/2014/main" id="{BBB776F9-1DA7-AD3B-5309-FB44A7CD25FE}"/>
                </a:ext>
              </a:extLst>
            </p:cNvPr>
            <p:cNvSpPr txBox="1"/>
            <p:nvPr/>
          </p:nvSpPr>
          <p:spPr>
            <a:xfrm>
              <a:off x="28334" y="442006"/>
              <a:ext cx="1063167" cy="343273"/>
            </a:xfrm>
            <a:prstGeom prst="rect">
              <a:avLst/>
            </a:prstGeom>
          </p:spPr>
          <p:txBody>
            <a:bodyPr lIns="0" tIns="0" rIns="0" bIns="0" rtlCol="0" anchor="t">
              <a:spAutoFit/>
            </a:bodyPr>
            <a:lstStyle/>
            <a:p>
              <a:pPr algn="ctr">
                <a:lnSpc>
                  <a:spcPts val="2170"/>
                </a:lnSpc>
                <a:spcBef>
                  <a:spcPct val="0"/>
                </a:spcBef>
              </a:pPr>
              <a:r>
                <a:rPr lang="en-US" sz="1550" dirty="0">
                  <a:solidFill>
                    <a:srgbClr val="F2FBF4"/>
                  </a:solidFill>
                  <a:latin typeface="TAN Nimbus"/>
                </a:rPr>
                <a:t>vegan</a:t>
              </a:r>
            </a:p>
          </p:txBody>
        </p:sp>
        <p:sp>
          <p:nvSpPr>
            <p:cNvPr id="90" name="Freeform 44">
              <a:extLst>
                <a:ext uri="{FF2B5EF4-FFF2-40B4-BE49-F238E27FC236}">
                  <a16:creationId xmlns:a16="http://schemas.microsoft.com/office/drawing/2014/main" id="{4D7E4751-04ED-CC66-1661-F816325F0DE9}"/>
                </a:ext>
              </a:extLst>
            </p:cNvPr>
            <p:cNvSpPr/>
            <p:nvPr/>
          </p:nvSpPr>
          <p:spPr>
            <a:xfrm>
              <a:off x="180716" y="0"/>
              <a:ext cx="758403" cy="457882"/>
            </a:xfrm>
            <a:custGeom>
              <a:avLst/>
              <a:gdLst/>
              <a:ahLst/>
              <a:cxnLst/>
              <a:rect l="l" t="t" r="r" b="b"/>
              <a:pathLst>
                <a:path w="758403" h="457882">
                  <a:moveTo>
                    <a:pt x="0" y="0"/>
                  </a:moveTo>
                  <a:lnTo>
                    <a:pt x="758403" y="0"/>
                  </a:lnTo>
                  <a:lnTo>
                    <a:pt x="758403" y="457882"/>
                  </a:lnTo>
                  <a:lnTo>
                    <a:pt x="0" y="45788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pic>
        <p:nvPicPr>
          <p:cNvPr id="60" name="Picture 2">
            <a:extLst>
              <a:ext uri="{FF2B5EF4-FFF2-40B4-BE49-F238E27FC236}">
                <a16:creationId xmlns:a16="http://schemas.microsoft.com/office/drawing/2014/main" id="{D7C44429-7644-57A7-555A-6B2C6A643CD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449953" y="3902173"/>
            <a:ext cx="1129447" cy="34341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24">
            <a:extLst>
              <a:ext uri="{FF2B5EF4-FFF2-40B4-BE49-F238E27FC236}">
                <a16:creationId xmlns:a16="http://schemas.microsoft.com/office/drawing/2014/main" id="{2713680D-4E5F-AF1E-78E2-0E90084ABC32}"/>
              </a:ext>
            </a:extLst>
          </p:cNvPr>
          <p:cNvGrpSpPr/>
          <p:nvPr/>
        </p:nvGrpSpPr>
        <p:grpSpPr>
          <a:xfrm>
            <a:off x="6588628" y="6099199"/>
            <a:ext cx="875512" cy="748931"/>
            <a:chOff x="0" y="43144"/>
            <a:chExt cx="1132614" cy="1008722"/>
          </a:xfrm>
        </p:grpSpPr>
        <p:grpSp>
          <p:nvGrpSpPr>
            <p:cNvPr id="6" name="Group 25">
              <a:extLst>
                <a:ext uri="{FF2B5EF4-FFF2-40B4-BE49-F238E27FC236}">
                  <a16:creationId xmlns:a16="http://schemas.microsoft.com/office/drawing/2014/main" id="{6022521E-B8B5-EC4E-7DC9-A15BDD143E84}"/>
                </a:ext>
              </a:extLst>
            </p:cNvPr>
            <p:cNvGrpSpPr/>
            <p:nvPr/>
          </p:nvGrpSpPr>
          <p:grpSpPr>
            <a:xfrm>
              <a:off x="0" y="43144"/>
              <a:ext cx="1008722" cy="1008722"/>
              <a:chOff x="0" y="0"/>
              <a:chExt cx="812800" cy="812800"/>
            </a:xfrm>
          </p:grpSpPr>
          <p:sp>
            <p:nvSpPr>
              <p:cNvPr id="10" name="Freeform 26">
                <a:extLst>
                  <a:ext uri="{FF2B5EF4-FFF2-40B4-BE49-F238E27FC236}">
                    <a16:creationId xmlns:a16="http://schemas.microsoft.com/office/drawing/2014/main" id="{C9F38063-FBF2-417A-66F1-F90279662A7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11" name="TextBox 27">
                <a:extLst>
                  <a:ext uri="{FF2B5EF4-FFF2-40B4-BE49-F238E27FC236}">
                    <a16:creationId xmlns:a16="http://schemas.microsoft.com/office/drawing/2014/main" id="{3029BEAC-E848-A498-76B9-A230F1A4CE57}"/>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7" name="Freeform 28">
              <a:extLst>
                <a:ext uri="{FF2B5EF4-FFF2-40B4-BE49-F238E27FC236}">
                  <a16:creationId xmlns:a16="http://schemas.microsoft.com/office/drawing/2014/main" id="{7E57B880-6A5E-3434-6447-48A610850DF1}"/>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8" name="TextBox 29">
              <a:extLst>
                <a:ext uri="{FF2B5EF4-FFF2-40B4-BE49-F238E27FC236}">
                  <a16:creationId xmlns:a16="http://schemas.microsoft.com/office/drawing/2014/main" id="{53A4F684-6D85-E34A-1053-E595402DDEEE}"/>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dirty="0">
                  <a:solidFill>
                    <a:srgbClr val="FFFFFF"/>
                  </a:solidFill>
                  <a:latin typeface="League Spartan"/>
                </a:rPr>
                <a:t> made </a:t>
              </a:r>
            </a:p>
            <a:p>
              <a:pPr algn="l">
                <a:lnSpc>
                  <a:spcPts val="1749"/>
                </a:lnSpc>
              </a:pPr>
              <a:r>
                <a:rPr lang="en-US" sz="1495" spc="-74" dirty="0">
                  <a:solidFill>
                    <a:srgbClr val="FFFFFF"/>
                  </a:solidFill>
                  <a:latin typeface="League Spartan"/>
                </a:rPr>
                <a:t>       site</a:t>
              </a:r>
            </a:p>
          </p:txBody>
        </p:sp>
        <p:sp>
          <p:nvSpPr>
            <p:cNvPr id="9" name="TextBox 30">
              <a:extLst>
                <a:ext uri="{FF2B5EF4-FFF2-40B4-BE49-F238E27FC236}">
                  <a16:creationId xmlns:a16="http://schemas.microsoft.com/office/drawing/2014/main" id="{E4445097-1FDD-CADB-C69B-2FE13EDC6555}"/>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2" name="Group 24">
            <a:extLst>
              <a:ext uri="{FF2B5EF4-FFF2-40B4-BE49-F238E27FC236}">
                <a16:creationId xmlns:a16="http://schemas.microsoft.com/office/drawing/2014/main" id="{E1D737ED-3C85-C30F-9846-DD64CCBC0FF4}"/>
              </a:ext>
            </a:extLst>
          </p:cNvPr>
          <p:cNvGrpSpPr/>
          <p:nvPr/>
        </p:nvGrpSpPr>
        <p:grpSpPr>
          <a:xfrm>
            <a:off x="8991265" y="6149018"/>
            <a:ext cx="875512" cy="748931"/>
            <a:chOff x="0" y="43144"/>
            <a:chExt cx="1132614" cy="1008722"/>
          </a:xfrm>
        </p:grpSpPr>
        <p:grpSp>
          <p:nvGrpSpPr>
            <p:cNvPr id="21" name="Group 25">
              <a:extLst>
                <a:ext uri="{FF2B5EF4-FFF2-40B4-BE49-F238E27FC236}">
                  <a16:creationId xmlns:a16="http://schemas.microsoft.com/office/drawing/2014/main" id="{68C0241A-B839-E399-DEBB-C8967CE8C76B}"/>
                </a:ext>
              </a:extLst>
            </p:cNvPr>
            <p:cNvGrpSpPr/>
            <p:nvPr/>
          </p:nvGrpSpPr>
          <p:grpSpPr>
            <a:xfrm>
              <a:off x="0" y="43144"/>
              <a:ext cx="1008722" cy="1008722"/>
              <a:chOff x="0" y="0"/>
              <a:chExt cx="812800" cy="812800"/>
            </a:xfrm>
          </p:grpSpPr>
          <p:sp>
            <p:nvSpPr>
              <p:cNvPr id="27" name="Freeform 26">
                <a:extLst>
                  <a:ext uri="{FF2B5EF4-FFF2-40B4-BE49-F238E27FC236}">
                    <a16:creationId xmlns:a16="http://schemas.microsoft.com/office/drawing/2014/main" id="{41CB6C04-74AE-83FC-E0D0-2E2EE9D43C0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36" name="TextBox 27">
                <a:extLst>
                  <a:ext uri="{FF2B5EF4-FFF2-40B4-BE49-F238E27FC236}">
                    <a16:creationId xmlns:a16="http://schemas.microsoft.com/office/drawing/2014/main" id="{911A6399-7448-8021-1C01-792A938D1207}"/>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24" name="Freeform 28">
              <a:extLst>
                <a:ext uri="{FF2B5EF4-FFF2-40B4-BE49-F238E27FC236}">
                  <a16:creationId xmlns:a16="http://schemas.microsoft.com/office/drawing/2014/main" id="{7986F5D0-183A-4280-6196-22A562003D7D}"/>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5" name="TextBox 29">
              <a:extLst>
                <a:ext uri="{FF2B5EF4-FFF2-40B4-BE49-F238E27FC236}">
                  <a16:creationId xmlns:a16="http://schemas.microsoft.com/office/drawing/2014/main" id="{686DFB41-FD4C-77EA-6F98-4EE576B691AA}"/>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dirty="0">
                  <a:solidFill>
                    <a:srgbClr val="FFFFFF"/>
                  </a:solidFill>
                  <a:latin typeface="League Spartan"/>
                </a:rPr>
                <a:t> made </a:t>
              </a:r>
            </a:p>
            <a:p>
              <a:pPr algn="l">
                <a:lnSpc>
                  <a:spcPts val="1749"/>
                </a:lnSpc>
              </a:pPr>
              <a:r>
                <a:rPr lang="en-US" sz="1495" spc="-74" dirty="0">
                  <a:solidFill>
                    <a:srgbClr val="FFFFFF"/>
                  </a:solidFill>
                  <a:latin typeface="League Spartan"/>
                </a:rPr>
                <a:t>       site</a:t>
              </a:r>
            </a:p>
          </p:txBody>
        </p:sp>
        <p:sp>
          <p:nvSpPr>
            <p:cNvPr id="26" name="TextBox 30">
              <a:extLst>
                <a:ext uri="{FF2B5EF4-FFF2-40B4-BE49-F238E27FC236}">
                  <a16:creationId xmlns:a16="http://schemas.microsoft.com/office/drawing/2014/main" id="{45D454D8-4561-7AAF-9A8F-B2CF80D816AC}"/>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spTree>
    <p:extLst>
      <p:ext uri="{BB962C8B-B14F-4D97-AF65-F5344CB8AC3E}">
        <p14:creationId xmlns:p14="http://schemas.microsoft.com/office/powerpoint/2010/main" val="37359159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8B6FF"/>
        </a:solidFill>
        <a:effectLst/>
      </p:bgPr>
    </p:bg>
    <p:spTree>
      <p:nvGrpSpPr>
        <p:cNvPr id="1" name=""/>
        <p:cNvGrpSpPr/>
        <p:nvPr/>
      </p:nvGrpSpPr>
      <p:grpSpPr>
        <a:xfrm>
          <a:off x="0" y="0"/>
          <a:ext cx="0" cy="0"/>
          <a:chOff x="0" y="0"/>
          <a:chExt cx="0" cy="0"/>
        </a:xfrm>
      </p:grpSpPr>
      <p:pic>
        <p:nvPicPr>
          <p:cNvPr id="3" name="Picture 2" descr="A blue screen with white squares&#10;&#10;AI-generated content may be incorrect.">
            <a:extLst>
              <a:ext uri="{FF2B5EF4-FFF2-40B4-BE49-F238E27FC236}">
                <a16:creationId xmlns:a16="http://schemas.microsoft.com/office/drawing/2014/main" id="{16741B8D-7594-6A77-2CB3-38E05BA32B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2"/>
            <a:ext cx="18285714" cy="10400657"/>
          </a:xfrm>
          <a:prstGeom prst="rect">
            <a:avLst/>
          </a:prstGeom>
        </p:spPr>
      </p:pic>
      <p:graphicFrame>
        <p:nvGraphicFramePr>
          <p:cNvPr id="110" name="Table 109">
            <a:extLst>
              <a:ext uri="{FF2B5EF4-FFF2-40B4-BE49-F238E27FC236}">
                <a16:creationId xmlns:a16="http://schemas.microsoft.com/office/drawing/2014/main" id="{576BAC64-35CA-AD65-B5A2-2D7A47298D6C}"/>
              </a:ext>
            </a:extLst>
          </p:cNvPr>
          <p:cNvGraphicFramePr>
            <a:graphicFrameLocks noGrp="1"/>
          </p:cNvGraphicFramePr>
          <p:nvPr>
            <p:extLst>
              <p:ext uri="{D42A27DB-BD31-4B8C-83A1-F6EECF244321}">
                <p14:modId xmlns:p14="http://schemas.microsoft.com/office/powerpoint/2010/main" val="2741285741"/>
              </p:ext>
            </p:extLst>
          </p:nvPr>
        </p:nvGraphicFramePr>
        <p:xfrm>
          <a:off x="1281435" y="1551837"/>
          <a:ext cx="15726335" cy="8433564"/>
        </p:xfrm>
        <a:graphic>
          <a:graphicData uri="http://schemas.openxmlformats.org/drawingml/2006/table">
            <a:tbl>
              <a:tblPr firstRow="1" bandRow="1">
                <a:tableStyleId>{5C22544A-7EE6-4342-B048-85BDC9FD1C3A}</a:tableStyleId>
              </a:tblPr>
              <a:tblGrid>
                <a:gridCol w="3145267">
                  <a:extLst>
                    <a:ext uri="{9D8B030D-6E8A-4147-A177-3AD203B41FA5}">
                      <a16:colId xmlns:a16="http://schemas.microsoft.com/office/drawing/2014/main" val="1257960483"/>
                    </a:ext>
                  </a:extLst>
                </a:gridCol>
                <a:gridCol w="3145267">
                  <a:extLst>
                    <a:ext uri="{9D8B030D-6E8A-4147-A177-3AD203B41FA5}">
                      <a16:colId xmlns:a16="http://schemas.microsoft.com/office/drawing/2014/main" val="3704868386"/>
                    </a:ext>
                  </a:extLst>
                </a:gridCol>
                <a:gridCol w="3145267">
                  <a:extLst>
                    <a:ext uri="{9D8B030D-6E8A-4147-A177-3AD203B41FA5}">
                      <a16:colId xmlns:a16="http://schemas.microsoft.com/office/drawing/2014/main" val="4092775209"/>
                    </a:ext>
                  </a:extLst>
                </a:gridCol>
                <a:gridCol w="3145267">
                  <a:extLst>
                    <a:ext uri="{9D8B030D-6E8A-4147-A177-3AD203B41FA5}">
                      <a16:colId xmlns:a16="http://schemas.microsoft.com/office/drawing/2014/main" val="2833176240"/>
                    </a:ext>
                  </a:extLst>
                </a:gridCol>
                <a:gridCol w="3145267">
                  <a:extLst>
                    <a:ext uri="{9D8B030D-6E8A-4147-A177-3AD203B41FA5}">
                      <a16:colId xmlns:a16="http://schemas.microsoft.com/office/drawing/2014/main" val="2375869498"/>
                    </a:ext>
                  </a:extLst>
                </a:gridCol>
              </a:tblGrid>
              <a:tr h="0">
                <a:tc>
                  <a:txBody>
                    <a:bodyPr/>
                    <a:lstStyle/>
                    <a:p>
                      <a:pPr algn="ctr"/>
                      <a:r>
                        <a:rPr lang="en-GB" sz="2800" b="0" dirty="0">
                          <a:solidFill>
                            <a:schemeClr val="bg1"/>
                          </a:solidFill>
                          <a:latin typeface="Barlow Condensed Bold"/>
                        </a:rPr>
                        <a:t>MONDAY</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8B6FF"/>
                    </a:solidFill>
                  </a:tcPr>
                </a:tc>
                <a:tc>
                  <a:txBody>
                    <a:bodyPr/>
                    <a:lstStyle/>
                    <a:p>
                      <a:pPr algn="ctr"/>
                      <a:r>
                        <a:rPr lang="en-GB" sz="2800" b="0" dirty="0">
                          <a:solidFill>
                            <a:schemeClr val="bg1"/>
                          </a:solidFill>
                          <a:latin typeface="Barlow Condensed Bold"/>
                        </a:rPr>
                        <a:t>TUESDAY</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8B6FF"/>
                    </a:solidFill>
                  </a:tcPr>
                </a:tc>
                <a:tc>
                  <a:txBody>
                    <a:bodyPr/>
                    <a:lstStyle/>
                    <a:p>
                      <a:pPr algn="ctr"/>
                      <a:r>
                        <a:rPr lang="en-GB" sz="2800" b="0" dirty="0">
                          <a:solidFill>
                            <a:schemeClr val="bg1"/>
                          </a:solidFill>
                          <a:latin typeface="Barlow Condensed Bold"/>
                        </a:rPr>
                        <a:t>WEDNESDAY</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8B6FF"/>
                    </a:solidFill>
                  </a:tcPr>
                </a:tc>
                <a:tc>
                  <a:txBody>
                    <a:bodyPr/>
                    <a:lstStyle/>
                    <a:p>
                      <a:pPr algn="ctr"/>
                      <a:r>
                        <a:rPr lang="en-GB" sz="2800" b="0" dirty="0">
                          <a:solidFill>
                            <a:schemeClr val="bg1"/>
                          </a:solidFill>
                          <a:latin typeface="Barlow Condensed Bold"/>
                        </a:rPr>
                        <a:t>THURSDAY</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8B6FF"/>
                    </a:solidFill>
                  </a:tcPr>
                </a:tc>
                <a:tc>
                  <a:txBody>
                    <a:bodyPr/>
                    <a:lstStyle/>
                    <a:p>
                      <a:pPr algn="ctr"/>
                      <a:r>
                        <a:rPr lang="en-GB" sz="2800" b="0" dirty="0">
                          <a:solidFill>
                            <a:schemeClr val="bg1"/>
                          </a:solidFill>
                          <a:latin typeface="Barlow Condensed Bold"/>
                        </a:rPr>
                        <a:t>FRIDAY</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8B6FF"/>
                    </a:solidFill>
                  </a:tcPr>
                </a:tc>
                <a:extLst>
                  <a:ext uri="{0D108BD9-81ED-4DB2-BD59-A6C34878D82A}">
                    <a16:rowId xmlns:a16="http://schemas.microsoft.com/office/drawing/2014/main" val="2571604415"/>
                  </a:ext>
                </a:extLst>
              </a:tr>
              <a:tr h="392523">
                <a:tc>
                  <a:txBody>
                    <a:bodyPr/>
                    <a:lstStyle/>
                    <a:p>
                      <a:pPr algn="l">
                        <a:lnSpc>
                          <a:spcPts val="2000"/>
                        </a:lnSpc>
                      </a:pPr>
                      <a:r>
                        <a:rPr lang="en-US" sz="1400" kern="1200" dirty="0">
                          <a:solidFill>
                            <a:schemeClr val="tx1"/>
                          </a:solidFill>
                          <a:latin typeface="Canva Sans Bold"/>
                          <a:ea typeface="+mn-ea"/>
                          <a:cs typeface="+mn-cs"/>
                        </a:rPr>
                        <a:t>Lentil &amp; Sweet Potato Curry with Rice</a:t>
                      </a:r>
                    </a:p>
                    <a:p>
                      <a:pPr algn="l">
                        <a:lnSpc>
                          <a:spcPts val="2000"/>
                        </a:lnSpc>
                      </a:pPr>
                      <a:r>
                        <a:rPr lang="en-US" sz="1400" kern="1200" dirty="0">
                          <a:solidFill>
                            <a:schemeClr val="tx1"/>
                          </a:solidFill>
                          <a:latin typeface="Canva Sans"/>
                          <a:ea typeface="+mn-ea"/>
                          <a:cs typeface="+mn-cs"/>
                        </a:rPr>
                        <a:t>Homemade Mild Tomato Based Lentil Curry with Sweet Potato served with 50/50 Wholemeal Rice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Bold"/>
                          <a:ea typeface="+mn-ea"/>
                          <a:cs typeface="+mn-cs"/>
                        </a:rPr>
                        <a:t>Mild Mexican Campfire Chilli with Rice</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Vegan Soya Mince in a Mild Smoked Paprika Homemade Tomato Sauce with Kidney Beans,  with 50/50 Wholemeal Rice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Bold"/>
                          <a:ea typeface="+mn-ea"/>
                          <a:cs typeface="+mn-cs"/>
                        </a:rPr>
                        <a:t>Lentil Wellington, Roast Potatoes and Gravy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Homemade Wellington with Brown Lentils, Aubergine &amp; Potato Wrapped in Vegan Pastry Served With Roast Potatoes and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Vegan Gravy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Bold"/>
                          <a:ea typeface="+mn-ea"/>
                          <a:cs typeface="+mn-cs"/>
                        </a:rPr>
                        <a:t>Roasted Vegetable Pizza with New Potatoes</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Homemade 50/50 Wholemeal Base topped With Fresh Peppers, Courgettes,  Cheddar Cheese and a Homemade Tomato Sauce Served with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New Potatoes</a:t>
                      </a:r>
                    </a:p>
                    <a:p>
                      <a:pPr marL="0" marR="0" lvl="0" indent="0" algn="l" defTabSz="914400" rtl="0" eaLnBrk="1" fontAlgn="auto" latinLnBrk="0" hangingPunct="1">
                        <a:lnSpc>
                          <a:spcPts val="2000"/>
                        </a:lnSpc>
                        <a:spcBef>
                          <a:spcPts val="0"/>
                        </a:spcBef>
                        <a:spcAft>
                          <a:spcPts val="0"/>
                        </a:spcAft>
                        <a:buClrTx/>
                        <a:buSzTx/>
                        <a:buFontTx/>
                        <a:buNone/>
                        <a:tabLst/>
                        <a:defRPr/>
                      </a:pPr>
                      <a:endParaRPr lang="en-US" sz="1400" kern="1200" dirty="0">
                        <a:solidFill>
                          <a:schemeClr val="tx1"/>
                        </a:solidFill>
                        <a:latin typeface="Canva Sans"/>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Bold"/>
                          <a:ea typeface="+mn-ea"/>
                          <a:cs typeface="+mn-cs"/>
                        </a:rPr>
                        <a:t>Red Pepper Frittata, Chips and Tomato Ketchup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Homemade Baked Cheddar Cheese and Red Pepper Frittata with Oven Baked Chips and Tomato Ketchup</a:t>
                      </a:r>
                    </a:p>
                    <a:p>
                      <a:pPr marL="0" marR="0" lvl="0" indent="0" algn="l" defTabSz="914400" rtl="0" eaLnBrk="1" fontAlgn="auto" latinLnBrk="0" hangingPunct="1">
                        <a:lnSpc>
                          <a:spcPts val="2000"/>
                        </a:lnSpc>
                        <a:spcBef>
                          <a:spcPts val="0"/>
                        </a:spcBef>
                        <a:spcAft>
                          <a:spcPts val="0"/>
                        </a:spcAft>
                        <a:buClrTx/>
                        <a:buSzTx/>
                        <a:buFontTx/>
                        <a:buNone/>
                        <a:tabLst/>
                        <a:defRPr/>
                      </a:pPr>
                      <a:endParaRPr lang="en-US" sz="1400" kern="1200" dirty="0">
                        <a:solidFill>
                          <a:schemeClr val="tx1"/>
                        </a:solidFill>
                        <a:latin typeface="Canva Sans"/>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89949154"/>
                  </a:ext>
                </a:extLst>
              </a:tr>
              <a:tr h="370840">
                <a:tc>
                  <a:txBody>
                    <a:bodyPr/>
                    <a:lstStyle/>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Bold"/>
                          <a:ea typeface="+mn-ea"/>
                          <a:cs typeface="+mn-cs"/>
                        </a:rPr>
                        <a:t>Planet Friendly</a:t>
                      </a:r>
                      <a:r>
                        <a:rPr lang="en-US" sz="1400" kern="1200" dirty="0">
                          <a:solidFill>
                            <a:schemeClr val="tx1"/>
                          </a:solidFill>
                          <a:latin typeface="Canva Sans"/>
                          <a:ea typeface="+mn-ea"/>
                          <a:cs typeface="+mn-cs"/>
                        </a:rPr>
                        <a:t> </a:t>
                      </a:r>
                      <a:r>
                        <a:rPr lang="en-US" sz="1400" kern="1200" dirty="0">
                          <a:solidFill>
                            <a:schemeClr val="tx1"/>
                          </a:solidFill>
                          <a:latin typeface="Canva Sans Bold"/>
                          <a:ea typeface="+mn-ea"/>
                          <a:cs typeface="+mn-cs"/>
                        </a:rPr>
                        <a:t>Balls and Spaghetti</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Vegan Meatballs in a Homemade Tomato Sauce with Spaghetti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Bold"/>
                          <a:ea typeface="+mn-ea"/>
                          <a:cs typeface="+mn-cs"/>
                        </a:rPr>
                        <a:t>Sausage</a:t>
                      </a:r>
                      <a:r>
                        <a:rPr lang="en-US" sz="1400" kern="1200" dirty="0">
                          <a:solidFill>
                            <a:schemeClr val="tx1"/>
                          </a:solidFill>
                          <a:latin typeface="Canva Sans"/>
                          <a:ea typeface="+mn-ea"/>
                          <a:cs typeface="+mn-cs"/>
                        </a:rPr>
                        <a:t> </a:t>
                      </a:r>
                      <a:r>
                        <a:rPr lang="en-US" sz="1400" kern="1200" dirty="0">
                          <a:solidFill>
                            <a:schemeClr val="tx1"/>
                          </a:solidFill>
                          <a:latin typeface="Canva Sans Bold"/>
                          <a:ea typeface="+mn-ea"/>
                          <a:cs typeface="+mn-cs"/>
                        </a:rPr>
                        <a:t>and Mash with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Bold"/>
                          <a:ea typeface="+mn-ea"/>
                          <a:cs typeface="+mn-cs"/>
                        </a:rPr>
                        <a:t>Gravy</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Red Tractor Accredited</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Pork Sausage from Gloucestershire’s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Local Butchers with Homemade Potato Mash and Vegan Gravy </a:t>
                      </a:r>
                    </a:p>
                    <a:p>
                      <a:pPr marL="0" marR="0" lvl="0" indent="0" algn="l" defTabSz="914400" rtl="0" eaLnBrk="1" fontAlgn="auto" latinLnBrk="0" hangingPunct="1">
                        <a:lnSpc>
                          <a:spcPts val="2000"/>
                        </a:lnSpc>
                        <a:spcBef>
                          <a:spcPts val="0"/>
                        </a:spcBef>
                        <a:spcAft>
                          <a:spcPts val="0"/>
                        </a:spcAft>
                        <a:buClrTx/>
                        <a:buSzTx/>
                        <a:buFontTx/>
                        <a:buNone/>
                        <a:tabLst/>
                        <a:defRPr/>
                      </a:pPr>
                      <a:endParaRPr lang="en-US" sz="1400" kern="1200" dirty="0">
                        <a:solidFill>
                          <a:schemeClr val="tx1"/>
                        </a:solidFill>
                        <a:latin typeface="Canva Sans"/>
                        <a:ea typeface="+mn-ea"/>
                        <a:cs typeface="+mn-cs"/>
                      </a:endParaRPr>
                    </a:p>
                    <a:p>
                      <a:pPr marL="0" marR="0" lvl="0" indent="0" algn="l" defTabSz="914400" rtl="0" eaLnBrk="1" fontAlgn="auto" latinLnBrk="0" hangingPunct="1">
                        <a:lnSpc>
                          <a:spcPts val="2000"/>
                        </a:lnSpc>
                        <a:spcBef>
                          <a:spcPts val="0"/>
                        </a:spcBef>
                        <a:spcAft>
                          <a:spcPts val="0"/>
                        </a:spcAft>
                        <a:buClrTx/>
                        <a:buSzTx/>
                        <a:buFontTx/>
                        <a:buNone/>
                        <a:tabLst/>
                        <a:defRPr/>
                      </a:pPr>
                      <a:endParaRPr lang="en-US" sz="1400" kern="1200" dirty="0">
                        <a:solidFill>
                          <a:schemeClr val="tx1"/>
                        </a:solidFill>
                        <a:latin typeface="Canva Sans"/>
                        <a:ea typeface="+mn-ea"/>
                        <a:cs typeface="+mn-cs"/>
                      </a:endParaRPr>
                    </a:p>
                    <a:p>
                      <a:pPr marL="0" marR="0" lvl="0" indent="0" algn="l" defTabSz="914400" rtl="0" eaLnBrk="1" fontAlgn="auto" latinLnBrk="0" hangingPunct="1">
                        <a:lnSpc>
                          <a:spcPts val="2000"/>
                        </a:lnSpc>
                        <a:spcBef>
                          <a:spcPts val="0"/>
                        </a:spcBef>
                        <a:spcAft>
                          <a:spcPts val="0"/>
                        </a:spcAft>
                        <a:buClrTx/>
                        <a:buSzTx/>
                        <a:buFontTx/>
                        <a:buNone/>
                        <a:tabLst/>
                        <a:defRPr/>
                      </a:pPr>
                      <a:endParaRPr lang="en-US" sz="1400" kern="1200" dirty="0">
                        <a:solidFill>
                          <a:schemeClr val="tx1"/>
                        </a:solidFill>
                        <a:latin typeface="Canva Sans"/>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Bold"/>
                          <a:ea typeface="+mn-ea"/>
                          <a:cs typeface="+mn-cs"/>
                        </a:rPr>
                        <a:t>Roast Chicken with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Bold"/>
                          <a:ea typeface="+mn-ea"/>
                          <a:cs typeface="+mn-cs"/>
                        </a:rPr>
                        <a:t>Stuffing, Roast Potatoes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Bold"/>
                          <a:ea typeface="+mn-ea"/>
                          <a:cs typeface="+mn-cs"/>
                        </a:rPr>
                        <a:t>and Gravy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Red Tractor Accredited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Chicken </a:t>
                      </a:r>
                      <a:r>
                        <a:rPr lang="en-GB" sz="1400" kern="1200" dirty="0">
                          <a:solidFill>
                            <a:schemeClr val="tx1"/>
                          </a:solidFill>
                          <a:latin typeface="Canva Sans"/>
                          <a:ea typeface="+mn-ea"/>
                          <a:cs typeface="+mn-cs"/>
                        </a:rPr>
                        <a:t>from Gloucestershire’s </a:t>
                      </a:r>
                    </a:p>
                    <a:p>
                      <a:pPr marL="0" marR="0" lvl="0" indent="0" algn="l" defTabSz="914400" rtl="0" eaLnBrk="1" fontAlgn="auto" latinLnBrk="0" hangingPunct="1">
                        <a:lnSpc>
                          <a:spcPts val="2000"/>
                        </a:lnSpc>
                        <a:spcBef>
                          <a:spcPts val="0"/>
                        </a:spcBef>
                        <a:spcAft>
                          <a:spcPts val="0"/>
                        </a:spcAft>
                        <a:buClrTx/>
                        <a:buSzTx/>
                        <a:buFontTx/>
                        <a:buNone/>
                        <a:tabLst/>
                        <a:defRPr/>
                      </a:pPr>
                      <a:r>
                        <a:rPr lang="en-GB" sz="1400" kern="1200" dirty="0">
                          <a:solidFill>
                            <a:schemeClr val="tx1"/>
                          </a:solidFill>
                          <a:latin typeface="Canva Sans"/>
                          <a:ea typeface="+mn-ea"/>
                          <a:cs typeface="+mn-cs"/>
                        </a:rPr>
                        <a:t>Local Butchers </a:t>
                      </a:r>
                      <a:r>
                        <a:rPr lang="en-US" sz="1400" kern="1200" dirty="0">
                          <a:solidFill>
                            <a:schemeClr val="tx1"/>
                          </a:solidFill>
                          <a:latin typeface="Canva Sans"/>
                          <a:ea typeface="+mn-ea"/>
                          <a:cs typeface="+mn-cs"/>
                        </a:rPr>
                        <a:t>Served with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Homemade Herb Stuffing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Balls,  Roast Potatoes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and Vegan Gravy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Bold"/>
                          <a:ea typeface="+mn-ea"/>
                          <a:cs typeface="+mn-cs"/>
                        </a:rPr>
                        <a:t>Beef Lasagne</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A Homemade Layered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Lasagne With Red Tractor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Accredited Beef Mince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from Gloucestershire’s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Local Butchers and Lentils in a Tomato Sauce, </a:t>
                      </a:r>
                    </a:p>
                    <a:p>
                      <a:pPr marL="0" marR="0" lvl="0" indent="0" algn="l" defTabSz="914400" rtl="0" eaLnBrk="1" fontAlgn="auto" latinLnBrk="0" hangingPunct="1">
                        <a:lnSpc>
                          <a:spcPts val="2000"/>
                        </a:lnSpc>
                        <a:spcBef>
                          <a:spcPts val="0"/>
                        </a:spcBef>
                        <a:spcAft>
                          <a:spcPts val="0"/>
                        </a:spcAft>
                        <a:buClrTx/>
                        <a:buSzTx/>
                        <a:buFontTx/>
                        <a:buNone/>
                        <a:tabLst/>
                        <a:defRPr/>
                      </a:pPr>
                      <a:r>
                        <a:rPr lang="en-GB" sz="1400" kern="1200" dirty="0">
                          <a:solidFill>
                            <a:schemeClr val="tx1"/>
                          </a:solidFill>
                          <a:latin typeface="Canva Sans"/>
                          <a:ea typeface="+mn-ea"/>
                          <a:cs typeface="+mn-cs"/>
                        </a:rPr>
                        <a:t>Topped with  </a:t>
                      </a:r>
                    </a:p>
                    <a:p>
                      <a:pPr marL="0" marR="0" lvl="0" indent="0" algn="l" defTabSz="914400" rtl="0" eaLnBrk="1" fontAlgn="auto" latinLnBrk="0" hangingPunct="1">
                        <a:lnSpc>
                          <a:spcPts val="2000"/>
                        </a:lnSpc>
                        <a:spcBef>
                          <a:spcPts val="0"/>
                        </a:spcBef>
                        <a:spcAft>
                          <a:spcPts val="0"/>
                        </a:spcAft>
                        <a:buClrTx/>
                        <a:buSzTx/>
                        <a:buFontTx/>
                        <a:buNone/>
                        <a:tabLst/>
                        <a:defRPr/>
                      </a:pPr>
                      <a:r>
                        <a:rPr lang="en-GB" sz="1400" kern="1200" dirty="0">
                          <a:solidFill>
                            <a:schemeClr val="tx1"/>
                          </a:solidFill>
                          <a:latin typeface="Canva Sans"/>
                          <a:ea typeface="+mn-ea"/>
                          <a:cs typeface="+mn-cs"/>
                        </a:rPr>
                        <a:t>Cheese Sauce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Bold"/>
                          <a:ea typeface="+mn-ea"/>
                          <a:cs typeface="+mn-cs"/>
                        </a:rPr>
                        <a:t>Pollock Fish Fingers, </a:t>
                      </a:r>
                    </a:p>
                    <a:p>
                      <a:pPr marL="0" marR="0" lvl="0" indent="0" algn="l" rtl="0" eaLnBrk="1" fontAlgn="auto" latinLnBrk="0" hangingPunct="1">
                        <a:lnSpc>
                          <a:spcPts val="2000"/>
                        </a:lnSpc>
                        <a:spcBef>
                          <a:spcPts val="0"/>
                        </a:spcBef>
                        <a:spcAft>
                          <a:spcPts val="0"/>
                        </a:spcAft>
                        <a:buClrTx/>
                        <a:buSzTx/>
                        <a:buFontTx/>
                        <a:buNone/>
                      </a:pPr>
                      <a:r>
                        <a:rPr lang="en-US" sz="1400" kern="1200" dirty="0">
                          <a:solidFill>
                            <a:schemeClr val="tx1"/>
                          </a:solidFill>
                          <a:latin typeface="Canva Sans Bold"/>
                          <a:ea typeface="+mn-ea"/>
                          <a:cs typeface="+mn-cs"/>
                        </a:rPr>
                        <a:t>Chips and Tomato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Bold"/>
                          <a:ea typeface="+mn-ea"/>
                          <a:cs typeface="+mn-cs"/>
                        </a:rPr>
                        <a:t>Ketchup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Oven Baked Youngs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MSC Accredited Pollock Fishfingers with Oven Baked Chips &amp; Tomato Ketchup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403764832"/>
                  </a:ext>
                </a:extLst>
              </a:tr>
              <a:tr h="528232">
                <a:tc gridSpan="5">
                  <a:txBody>
                    <a:bodyPr/>
                    <a:lstStyle/>
                    <a:p>
                      <a:pPr algn="ctr">
                        <a:lnSpc>
                          <a:spcPts val="2000"/>
                        </a:lnSpc>
                      </a:pPr>
                      <a:r>
                        <a:rPr lang="en-US" sz="1400" dirty="0">
                          <a:solidFill>
                            <a:srgbClr val="000000"/>
                          </a:solidFill>
                          <a:latin typeface="Canva Sans"/>
                        </a:rPr>
                        <a:t>Each day we serve a choice of two vegetables such as carrots, broccoli, cauliflower, sweetcorn, peas, baked beans, green beans, cabbage, peppers.</a:t>
                      </a:r>
                    </a:p>
                    <a:p>
                      <a:pPr marL="0" lvl="0" indent="0" algn="ctr">
                        <a:lnSpc>
                          <a:spcPts val="2000"/>
                        </a:lnSpc>
                        <a:spcBef>
                          <a:spcPct val="0"/>
                        </a:spcBef>
                      </a:pPr>
                      <a:r>
                        <a:rPr lang="en-US" sz="1400" dirty="0">
                          <a:solidFill>
                            <a:srgbClr val="000000"/>
                          </a:solidFill>
                          <a:latin typeface="Canva Sans"/>
                        </a:rPr>
                        <a:t>We also serve a daily salad selection for pupils to help themselves to.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GB"/>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AE1F7"/>
                    </a:solidFill>
                  </a:tcPr>
                </a:tc>
                <a:tc hMerge="1">
                  <a:txBody>
                    <a:bodyPr/>
                    <a:lstStyle/>
                    <a:p>
                      <a:endParaRPr lang="en-GB"/>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AE1F7"/>
                    </a:solidFill>
                  </a:tcPr>
                </a:tc>
                <a:tc hMerge="1">
                  <a:txBody>
                    <a:bodyPr/>
                    <a:lstStyle/>
                    <a:p>
                      <a:endParaRPr lang="en-GB"/>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AE1F7"/>
                    </a:solidFill>
                  </a:tcPr>
                </a:tc>
                <a:tc hMerge="1">
                  <a:txBody>
                    <a:bodyPr/>
                    <a:lstStyle/>
                    <a:p>
                      <a:endParaRPr lang="en-GB"/>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BAE1F7"/>
                    </a:solidFill>
                  </a:tcPr>
                </a:tc>
                <a:extLst>
                  <a:ext uri="{0D108BD9-81ED-4DB2-BD59-A6C34878D82A}">
                    <a16:rowId xmlns:a16="http://schemas.microsoft.com/office/drawing/2014/main" val="4224293292"/>
                  </a:ext>
                </a:extLst>
              </a:tr>
              <a:tr h="370840">
                <a:tc>
                  <a:txBody>
                    <a:bodyPr/>
                    <a:lstStyle/>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Bold"/>
                          <a:ea typeface="+mn-ea"/>
                          <a:cs typeface="+mn-cs"/>
                        </a:rPr>
                        <a:t>Gingerbread Cookie</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A Homemade Vanilla Cookie Flavoured with Ginger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Bold"/>
                          <a:ea typeface="+mn-ea"/>
                          <a:cs typeface="+mn-cs"/>
                        </a:rPr>
                        <a:t>Chocolate Brownie </a:t>
                      </a:r>
                    </a:p>
                    <a:p>
                      <a:pPr algn="l">
                        <a:lnSpc>
                          <a:spcPts val="2000"/>
                        </a:lnSpc>
                      </a:pPr>
                      <a:r>
                        <a:rPr lang="en-US" sz="1400" kern="1200" dirty="0">
                          <a:solidFill>
                            <a:schemeClr val="tx1"/>
                          </a:solidFill>
                          <a:latin typeface="Canva Sans"/>
                          <a:ea typeface="+mn-ea"/>
                          <a:cs typeface="+mn-cs"/>
                        </a:rPr>
                        <a:t>A Homemade Chocolate Brownie made with Cocoa Powder and Beetroot</a:t>
                      </a:r>
                    </a:p>
                    <a:p>
                      <a:pPr algn="l">
                        <a:lnSpc>
                          <a:spcPts val="2000"/>
                        </a:lnSpc>
                      </a:pPr>
                      <a:endParaRPr lang="en-US" sz="1400" kern="1200" dirty="0">
                        <a:solidFill>
                          <a:schemeClr val="tx1"/>
                        </a:solidFill>
                        <a:latin typeface="Canva Sans"/>
                        <a:ea typeface="+mn-ea"/>
                        <a:cs typeface="+mn-cs"/>
                      </a:endParaRPr>
                    </a:p>
                    <a:p>
                      <a:pPr algn="l">
                        <a:lnSpc>
                          <a:spcPts val="2000"/>
                        </a:lnSpc>
                      </a:pPr>
                      <a:endParaRPr lang="en-US" sz="1400" kern="1200" dirty="0">
                        <a:solidFill>
                          <a:schemeClr val="tx1"/>
                        </a:solidFill>
                        <a:latin typeface="Canva Sans"/>
                        <a:ea typeface="+mn-ea"/>
                        <a:cs typeface="+mn-cs"/>
                      </a:endParaRPr>
                    </a:p>
                    <a:p>
                      <a:pPr algn="l">
                        <a:lnSpc>
                          <a:spcPts val="2000"/>
                        </a:lnSpc>
                      </a:pPr>
                      <a:endParaRPr lang="en-US" sz="1400" kern="1200" dirty="0">
                        <a:solidFill>
                          <a:schemeClr val="tx1"/>
                        </a:solidFill>
                        <a:latin typeface="Canva Sans"/>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rtl="0" eaLnBrk="1" fontAlgn="auto" latinLnBrk="0" hangingPunct="1">
                        <a:lnSpc>
                          <a:spcPts val="2000"/>
                        </a:lnSpc>
                        <a:spcBef>
                          <a:spcPts val="0"/>
                        </a:spcBef>
                        <a:spcAft>
                          <a:spcPts val="0"/>
                        </a:spcAft>
                        <a:buClrTx/>
                        <a:buSzTx/>
                        <a:buFontTx/>
                        <a:buNone/>
                        <a:tabLst/>
                        <a:defRPr/>
                      </a:pPr>
                      <a:r>
                        <a:rPr lang="en-GB" sz="1400" kern="1200" dirty="0">
                          <a:solidFill>
                            <a:schemeClr val="tx1"/>
                          </a:solidFill>
                          <a:latin typeface="Canva Sans Bold"/>
                          <a:ea typeface="+mn-ea"/>
                          <a:cs typeface="+mn-cs"/>
                        </a:rPr>
                        <a:t>Fresh Fruit and Yoghurt with a Crumble Topping</a:t>
                      </a:r>
                    </a:p>
                    <a:p>
                      <a:pPr algn="l">
                        <a:lnSpc>
                          <a:spcPts val="2000"/>
                        </a:lnSpc>
                      </a:pPr>
                      <a:r>
                        <a:rPr lang="en-US" sz="1400" kern="1200" dirty="0">
                          <a:solidFill>
                            <a:schemeClr val="tx1"/>
                          </a:solidFill>
                          <a:latin typeface="Canva Sans"/>
                          <a:ea typeface="+mn-ea"/>
                          <a:cs typeface="+mn-cs"/>
                        </a:rPr>
                        <a:t>A Selection for fruit (</a:t>
                      </a:r>
                      <a:r>
                        <a:rPr lang="en-GB" sz="1400" kern="1200" dirty="0">
                          <a:solidFill>
                            <a:schemeClr val="tx1"/>
                          </a:solidFill>
                          <a:latin typeface="Canva Sans"/>
                          <a:ea typeface="+mn-ea"/>
                          <a:cs typeface="+mn-cs"/>
                        </a:rPr>
                        <a:t>A selection of Mandarin, Peach, Apple, Orange and Pear) </a:t>
                      </a:r>
                      <a:r>
                        <a:rPr lang="en-US" sz="1400" kern="1200" dirty="0">
                          <a:solidFill>
                            <a:schemeClr val="tx1"/>
                          </a:solidFill>
                          <a:latin typeface="Canva Sans"/>
                          <a:ea typeface="+mn-ea"/>
                          <a:cs typeface="+mn-cs"/>
                        </a:rPr>
                        <a:t>and Vanilla Yoghurt served with a Homemade Oat </a:t>
                      </a:r>
                    </a:p>
                    <a:p>
                      <a:pPr algn="l">
                        <a:lnSpc>
                          <a:spcPts val="2000"/>
                        </a:lnSpc>
                      </a:pPr>
                      <a:r>
                        <a:rPr lang="en-US" sz="1400" kern="1200" dirty="0">
                          <a:solidFill>
                            <a:schemeClr val="tx1"/>
                          </a:solidFill>
                          <a:latin typeface="Canva Sans"/>
                          <a:ea typeface="+mn-ea"/>
                          <a:cs typeface="+mn-cs"/>
                        </a:rPr>
                        <a:t>Based Topping</a:t>
                      </a:r>
                    </a:p>
                    <a:p>
                      <a:pPr algn="l">
                        <a:lnSpc>
                          <a:spcPts val="2000"/>
                        </a:lnSpc>
                      </a:pPr>
                      <a:endParaRPr lang="en-US" sz="1400" kern="1200" dirty="0">
                        <a:solidFill>
                          <a:schemeClr val="tx1"/>
                        </a:solidFill>
                        <a:latin typeface="Canva Sans"/>
                        <a:ea typeface="+mn-ea"/>
                        <a:cs typeface="+mn-cs"/>
                      </a:endParaRPr>
                    </a:p>
                    <a:p>
                      <a:pPr algn="l">
                        <a:lnSpc>
                          <a:spcPts val="2000"/>
                        </a:lnSpc>
                      </a:pPr>
                      <a:endParaRPr lang="en-US" sz="1400" kern="1200" dirty="0">
                        <a:solidFill>
                          <a:schemeClr val="tx1"/>
                        </a:solidFill>
                        <a:latin typeface="Canva Sans"/>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Bold"/>
                          <a:ea typeface="+mn-ea"/>
                          <a:cs typeface="+mn-cs"/>
                        </a:rPr>
                        <a:t>Strawberry Jelly with Peaches</a:t>
                      </a:r>
                    </a:p>
                    <a:p>
                      <a:pPr>
                        <a:lnSpc>
                          <a:spcPts val="2000"/>
                        </a:lnSpc>
                      </a:pPr>
                      <a:r>
                        <a:rPr lang="en-US" sz="1400" kern="1200" dirty="0">
                          <a:solidFill>
                            <a:schemeClr val="tx1"/>
                          </a:solidFill>
                          <a:latin typeface="Canva Sans"/>
                          <a:ea typeface="+mn-ea"/>
                          <a:cs typeface="+mn-cs"/>
                        </a:rPr>
                        <a:t>Vegan Strawberry Flavoured Jelly with Peaches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Bold"/>
                          <a:ea typeface="+mn-ea"/>
                          <a:cs typeface="+mn-cs"/>
                        </a:rPr>
                        <a:t>Vanilla Shortbread </a:t>
                      </a:r>
                    </a:p>
                    <a:p>
                      <a:pPr algn="l">
                        <a:lnSpc>
                          <a:spcPts val="2000"/>
                        </a:lnSpc>
                      </a:pPr>
                      <a:r>
                        <a:rPr lang="en-US" sz="1400" kern="1200" dirty="0">
                          <a:solidFill>
                            <a:schemeClr val="tx1"/>
                          </a:solidFill>
                          <a:latin typeface="Canva Sans"/>
                          <a:ea typeface="+mn-ea"/>
                          <a:cs typeface="+mn-cs"/>
                        </a:rPr>
                        <a:t>Homemade Vanilla Flavoured  Shortbread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503234578"/>
                  </a:ext>
                </a:extLst>
              </a:tr>
            </a:tbl>
          </a:graphicData>
        </a:graphic>
      </p:graphicFrame>
      <p:sp>
        <p:nvSpPr>
          <p:cNvPr id="8" name="Freeform 8"/>
          <p:cNvSpPr/>
          <p:nvPr/>
        </p:nvSpPr>
        <p:spPr>
          <a:xfrm>
            <a:off x="16143706" y="4553968"/>
            <a:ext cx="718061" cy="963906"/>
          </a:xfrm>
          <a:custGeom>
            <a:avLst/>
            <a:gdLst/>
            <a:ahLst/>
            <a:cxnLst/>
            <a:rect l="l" t="t" r="r" b="b"/>
            <a:pathLst>
              <a:path w="718061" h="963906">
                <a:moveTo>
                  <a:pt x="0" y="0"/>
                </a:moveTo>
                <a:lnTo>
                  <a:pt x="718061" y="0"/>
                </a:lnTo>
                <a:lnTo>
                  <a:pt x="718061" y="963906"/>
                </a:lnTo>
                <a:lnTo>
                  <a:pt x="0" y="963906"/>
                </a:lnTo>
                <a:lnTo>
                  <a:pt x="0" y="0"/>
                </a:lnTo>
                <a:close/>
              </a:path>
            </a:pathLst>
          </a:custGeom>
          <a:blipFill>
            <a:blip r:embed="rId4"/>
            <a:stretch>
              <a:fillRect/>
            </a:stretch>
          </a:blipFill>
        </p:spPr>
        <p:txBody>
          <a:bodyPr/>
          <a:lstStyle/>
          <a:p>
            <a:endParaRPr lang="en-GB"/>
          </a:p>
        </p:txBody>
      </p:sp>
      <p:sp>
        <p:nvSpPr>
          <p:cNvPr id="13" name="Freeform 13"/>
          <p:cNvSpPr/>
          <p:nvPr/>
        </p:nvSpPr>
        <p:spPr>
          <a:xfrm>
            <a:off x="10040335" y="4510008"/>
            <a:ext cx="586949" cy="845272"/>
          </a:xfrm>
          <a:custGeom>
            <a:avLst/>
            <a:gdLst/>
            <a:ahLst/>
            <a:cxnLst/>
            <a:rect l="l" t="t" r="r" b="b"/>
            <a:pathLst>
              <a:path w="607783" h="855429">
                <a:moveTo>
                  <a:pt x="0" y="0"/>
                </a:moveTo>
                <a:lnTo>
                  <a:pt x="607783" y="0"/>
                </a:lnTo>
                <a:lnTo>
                  <a:pt x="607783" y="855429"/>
                </a:lnTo>
                <a:lnTo>
                  <a:pt x="0" y="855429"/>
                </a:lnTo>
                <a:lnTo>
                  <a:pt x="0" y="0"/>
                </a:lnTo>
                <a:close/>
              </a:path>
            </a:pathLst>
          </a:custGeom>
          <a:blipFill>
            <a:blip r:embed="rId5"/>
            <a:stretch>
              <a:fillRect l="-4816" r="-4816"/>
            </a:stretch>
          </a:blipFill>
        </p:spPr>
        <p:txBody>
          <a:bodyPr/>
          <a:lstStyle/>
          <a:p>
            <a:endParaRPr lang="en-GB"/>
          </a:p>
        </p:txBody>
      </p:sp>
      <p:sp>
        <p:nvSpPr>
          <p:cNvPr id="14" name="Freeform 14"/>
          <p:cNvSpPr/>
          <p:nvPr/>
        </p:nvSpPr>
        <p:spPr>
          <a:xfrm>
            <a:off x="13076916" y="4519777"/>
            <a:ext cx="718060" cy="845272"/>
          </a:xfrm>
          <a:custGeom>
            <a:avLst/>
            <a:gdLst/>
            <a:ahLst/>
            <a:cxnLst/>
            <a:rect l="l" t="t" r="r" b="b"/>
            <a:pathLst>
              <a:path w="658423" h="845272">
                <a:moveTo>
                  <a:pt x="0" y="0"/>
                </a:moveTo>
                <a:lnTo>
                  <a:pt x="658422" y="0"/>
                </a:lnTo>
                <a:lnTo>
                  <a:pt x="658422" y="845272"/>
                </a:lnTo>
                <a:lnTo>
                  <a:pt x="0" y="845272"/>
                </a:lnTo>
                <a:lnTo>
                  <a:pt x="0" y="0"/>
                </a:lnTo>
                <a:close/>
              </a:path>
            </a:pathLst>
          </a:custGeom>
          <a:blipFill>
            <a:blip r:embed="rId5"/>
            <a:stretch>
              <a:fillRect/>
            </a:stretch>
          </a:blipFill>
        </p:spPr>
        <p:txBody>
          <a:bodyPr/>
          <a:lstStyle/>
          <a:p>
            <a:endParaRPr lang="en-GB"/>
          </a:p>
        </p:txBody>
      </p:sp>
      <p:sp>
        <p:nvSpPr>
          <p:cNvPr id="23" name="Freeform 23"/>
          <p:cNvSpPr/>
          <p:nvPr/>
        </p:nvSpPr>
        <p:spPr>
          <a:xfrm flipH="1">
            <a:off x="2107184" y="3683532"/>
            <a:ext cx="424791" cy="647188"/>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nvGrpSpPr>
          <p:cNvPr id="39" name="Group 39"/>
          <p:cNvGrpSpPr/>
          <p:nvPr/>
        </p:nvGrpSpPr>
        <p:grpSpPr>
          <a:xfrm>
            <a:off x="5787740" y="3666970"/>
            <a:ext cx="839876" cy="634435"/>
            <a:chOff x="0" y="0"/>
            <a:chExt cx="1119835" cy="845912"/>
          </a:xfrm>
        </p:grpSpPr>
        <p:grpSp>
          <p:nvGrpSpPr>
            <p:cNvPr id="40" name="Group 40"/>
            <p:cNvGrpSpPr/>
            <p:nvPr/>
          </p:nvGrpSpPr>
          <p:grpSpPr>
            <a:xfrm>
              <a:off x="0" y="371470"/>
              <a:ext cx="1119835" cy="474442"/>
              <a:chOff x="0" y="-28575"/>
              <a:chExt cx="831609" cy="352329"/>
            </a:xfrm>
          </p:grpSpPr>
          <p:sp>
            <p:nvSpPr>
              <p:cNvPr id="41" name="Freeform 41"/>
              <p:cNvSpPr/>
              <p:nvPr/>
            </p:nvSpPr>
            <p:spPr>
              <a:xfrm>
                <a:off x="0" y="0"/>
                <a:ext cx="831609" cy="323754"/>
              </a:xfrm>
              <a:custGeom>
                <a:avLst/>
                <a:gdLst/>
                <a:ahLst/>
                <a:cxnLst/>
                <a:rect l="l" t="t" r="r" b="b"/>
                <a:pathLst>
                  <a:path w="831609" h="323754">
                    <a:moveTo>
                      <a:pt x="161877" y="0"/>
                    </a:moveTo>
                    <a:lnTo>
                      <a:pt x="669732" y="0"/>
                    </a:lnTo>
                    <a:cubicBezTo>
                      <a:pt x="712665" y="0"/>
                      <a:pt x="753839" y="17055"/>
                      <a:pt x="784197" y="47413"/>
                    </a:cubicBezTo>
                    <a:cubicBezTo>
                      <a:pt x="814555" y="77771"/>
                      <a:pt x="831609" y="118945"/>
                      <a:pt x="831609" y="161877"/>
                    </a:cubicBezTo>
                    <a:lnTo>
                      <a:pt x="831609" y="161877"/>
                    </a:lnTo>
                    <a:cubicBezTo>
                      <a:pt x="831609" y="204810"/>
                      <a:pt x="814555" y="245984"/>
                      <a:pt x="784197" y="276341"/>
                    </a:cubicBezTo>
                    <a:cubicBezTo>
                      <a:pt x="753839" y="306699"/>
                      <a:pt x="712665" y="323754"/>
                      <a:pt x="669732" y="323754"/>
                    </a:cubicBezTo>
                    <a:lnTo>
                      <a:pt x="161877" y="323754"/>
                    </a:lnTo>
                    <a:cubicBezTo>
                      <a:pt x="118945" y="323754"/>
                      <a:pt x="77771" y="306699"/>
                      <a:pt x="47413" y="276341"/>
                    </a:cubicBezTo>
                    <a:cubicBezTo>
                      <a:pt x="17055" y="245984"/>
                      <a:pt x="0" y="204810"/>
                      <a:pt x="0" y="161877"/>
                    </a:cubicBezTo>
                    <a:lnTo>
                      <a:pt x="0" y="161877"/>
                    </a:lnTo>
                    <a:cubicBezTo>
                      <a:pt x="0" y="118945"/>
                      <a:pt x="17055" y="77771"/>
                      <a:pt x="47413" y="47413"/>
                    </a:cubicBezTo>
                    <a:cubicBezTo>
                      <a:pt x="77771" y="17055"/>
                      <a:pt x="118945" y="0"/>
                      <a:pt x="161877" y="0"/>
                    </a:cubicBezTo>
                    <a:close/>
                  </a:path>
                </a:pathLst>
              </a:custGeom>
              <a:solidFill>
                <a:srgbClr val="18B210"/>
              </a:solidFill>
            </p:spPr>
            <p:txBody>
              <a:bodyPr/>
              <a:lstStyle/>
              <a:p>
                <a:endParaRPr lang="en-GB"/>
              </a:p>
            </p:txBody>
          </p:sp>
          <p:sp>
            <p:nvSpPr>
              <p:cNvPr id="42" name="TextBox 42"/>
              <p:cNvSpPr txBox="1"/>
              <p:nvPr/>
            </p:nvSpPr>
            <p:spPr>
              <a:xfrm>
                <a:off x="0" y="-28575"/>
                <a:ext cx="831609" cy="352329"/>
              </a:xfrm>
              <a:prstGeom prst="rect">
                <a:avLst/>
              </a:prstGeom>
            </p:spPr>
            <p:txBody>
              <a:bodyPr lIns="27376" tIns="27376" rIns="27376" bIns="27376" rtlCol="0" anchor="ctr"/>
              <a:lstStyle/>
              <a:p>
                <a:pPr algn="ctr">
                  <a:lnSpc>
                    <a:spcPts val="1959"/>
                  </a:lnSpc>
                </a:pPr>
                <a:endParaRPr/>
              </a:p>
            </p:txBody>
          </p:sp>
        </p:grpSp>
        <p:sp>
          <p:nvSpPr>
            <p:cNvPr id="43" name="TextBox 43"/>
            <p:cNvSpPr txBox="1"/>
            <p:nvPr/>
          </p:nvSpPr>
          <p:spPr>
            <a:xfrm>
              <a:off x="28334" y="442006"/>
              <a:ext cx="1063167" cy="343273"/>
            </a:xfrm>
            <a:prstGeom prst="rect">
              <a:avLst/>
            </a:prstGeom>
          </p:spPr>
          <p:txBody>
            <a:bodyPr lIns="0" tIns="0" rIns="0" bIns="0" rtlCol="0" anchor="t">
              <a:spAutoFit/>
            </a:bodyPr>
            <a:lstStyle/>
            <a:p>
              <a:pPr algn="ctr">
                <a:lnSpc>
                  <a:spcPts val="2170"/>
                </a:lnSpc>
                <a:spcBef>
                  <a:spcPct val="0"/>
                </a:spcBef>
              </a:pPr>
              <a:r>
                <a:rPr lang="en-US" sz="1550" dirty="0">
                  <a:solidFill>
                    <a:srgbClr val="F2FBF4"/>
                  </a:solidFill>
                  <a:latin typeface="TAN Nimbus"/>
                </a:rPr>
                <a:t>vegan</a:t>
              </a:r>
            </a:p>
          </p:txBody>
        </p:sp>
        <p:sp>
          <p:nvSpPr>
            <p:cNvPr id="44" name="Freeform 44"/>
            <p:cNvSpPr/>
            <p:nvPr/>
          </p:nvSpPr>
          <p:spPr>
            <a:xfrm>
              <a:off x="180716" y="0"/>
              <a:ext cx="758403" cy="457882"/>
            </a:xfrm>
            <a:custGeom>
              <a:avLst/>
              <a:gdLst/>
              <a:ahLst/>
              <a:cxnLst/>
              <a:rect l="l" t="t" r="r" b="b"/>
              <a:pathLst>
                <a:path w="758403" h="457882">
                  <a:moveTo>
                    <a:pt x="0" y="0"/>
                  </a:moveTo>
                  <a:lnTo>
                    <a:pt x="758403" y="0"/>
                  </a:lnTo>
                  <a:lnTo>
                    <a:pt x="758403" y="457882"/>
                  </a:lnTo>
                  <a:lnTo>
                    <a:pt x="0" y="45788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grpSp>
      <p:sp>
        <p:nvSpPr>
          <p:cNvPr id="66" name="Freeform 66"/>
          <p:cNvSpPr/>
          <p:nvPr/>
        </p:nvSpPr>
        <p:spPr>
          <a:xfrm>
            <a:off x="6788357" y="4617468"/>
            <a:ext cx="658423" cy="845272"/>
          </a:xfrm>
          <a:custGeom>
            <a:avLst/>
            <a:gdLst/>
            <a:ahLst/>
            <a:cxnLst/>
            <a:rect l="l" t="t" r="r" b="b"/>
            <a:pathLst>
              <a:path w="658423" h="845272">
                <a:moveTo>
                  <a:pt x="0" y="0"/>
                </a:moveTo>
                <a:lnTo>
                  <a:pt x="658423" y="0"/>
                </a:lnTo>
                <a:lnTo>
                  <a:pt x="658423" y="845272"/>
                </a:lnTo>
                <a:lnTo>
                  <a:pt x="0" y="845272"/>
                </a:lnTo>
                <a:lnTo>
                  <a:pt x="0" y="0"/>
                </a:lnTo>
                <a:close/>
              </a:path>
            </a:pathLst>
          </a:custGeom>
          <a:blipFill>
            <a:blip r:embed="rId5"/>
            <a:stretch>
              <a:fillRect/>
            </a:stretch>
          </a:blipFill>
        </p:spPr>
        <p:txBody>
          <a:bodyPr/>
          <a:lstStyle/>
          <a:p>
            <a:endParaRPr lang="en-GB"/>
          </a:p>
        </p:txBody>
      </p:sp>
      <p:sp>
        <p:nvSpPr>
          <p:cNvPr id="79" name="TextBox 79"/>
          <p:cNvSpPr txBox="1"/>
          <p:nvPr/>
        </p:nvSpPr>
        <p:spPr>
          <a:xfrm>
            <a:off x="6735810" y="75151"/>
            <a:ext cx="4823445" cy="1476686"/>
          </a:xfrm>
          <a:prstGeom prst="rect">
            <a:avLst/>
          </a:prstGeom>
        </p:spPr>
        <p:txBody>
          <a:bodyPr wrap="square" lIns="0" tIns="0" rIns="0" bIns="0" rtlCol="0" anchor="t">
            <a:spAutoFit/>
          </a:bodyPr>
          <a:lstStyle/>
          <a:p>
            <a:pPr marL="0" lvl="0" indent="0" algn="ctr">
              <a:lnSpc>
                <a:spcPts val="12880"/>
              </a:lnSpc>
              <a:spcBef>
                <a:spcPct val="0"/>
              </a:spcBef>
            </a:pPr>
            <a:r>
              <a:rPr lang="en-US" sz="9200" spc="-138" dirty="0">
                <a:solidFill>
                  <a:schemeClr val="bg1"/>
                </a:solidFill>
                <a:latin typeface="Barlow Condensed Bold"/>
              </a:rPr>
              <a:t>WEEK TWO</a:t>
            </a:r>
          </a:p>
        </p:txBody>
      </p:sp>
      <p:sp>
        <p:nvSpPr>
          <p:cNvPr id="123" name="Freeform 93">
            <a:extLst>
              <a:ext uri="{FF2B5EF4-FFF2-40B4-BE49-F238E27FC236}">
                <a16:creationId xmlns:a16="http://schemas.microsoft.com/office/drawing/2014/main" id="{618E5F8B-5809-8CDB-D1DB-00C6FC3F5156}"/>
              </a:ext>
            </a:extLst>
          </p:cNvPr>
          <p:cNvSpPr/>
          <p:nvPr/>
        </p:nvSpPr>
        <p:spPr>
          <a:xfrm>
            <a:off x="11521830" y="9246367"/>
            <a:ext cx="522003" cy="573057"/>
          </a:xfrm>
          <a:custGeom>
            <a:avLst/>
            <a:gdLst/>
            <a:ahLst/>
            <a:cxnLst/>
            <a:rect l="l" t="t" r="r" b="b"/>
            <a:pathLst>
              <a:path w="522003" h="573057">
                <a:moveTo>
                  <a:pt x="0" y="0"/>
                </a:moveTo>
                <a:lnTo>
                  <a:pt x="522003" y="0"/>
                </a:lnTo>
                <a:lnTo>
                  <a:pt x="522003" y="573057"/>
                </a:lnTo>
                <a:lnTo>
                  <a:pt x="0" y="573057"/>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grpSp>
        <p:nvGrpSpPr>
          <p:cNvPr id="180" name="Group 24">
            <a:extLst>
              <a:ext uri="{FF2B5EF4-FFF2-40B4-BE49-F238E27FC236}">
                <a16:creationId xmlns:a16="http://schemas.microsoft.com/office/drawing/2014/main" id="{C326EACD-1BFB-6082-CD89-8B021A957FDA}"/>
              </a:ext>
            </a:extLst>
          </p:cNvPr>
          <p:cNvGrpSpPr/>
          <p:nvPr/>
        </p:nvGrpSpPr>
        <p:grpSpPr>
          <a:xfrm>
            <a:off x="3526491" y="6112288"/>
            <a:ext cx="849460" cy="756542"/>
            <a:chOff x="0" y="43144"/>
            <a:chExt cx="1132614" cy="1008722"/>
          </a:xfrm>
        </p:grpSpPr>
        <p:grpSp>
          <p:nvGrpSpPr>
            <p:cNvPr id="181" name="Group 25">
              <a:extLst>
                <a:ext uri="{FF2B5EF4-FFF2-40B4-BE49-F238E27FC236}">
                  <a16:creationId xmlns:a16="http://schemas.microsoft.com/office/drawing/2014/main" id="{29276D95-8AF5-AA22-08B3-9058CAB4B89A}"/>
                </a:ext>
              </a:extLst>
            </p:cNvPr>
            <p:cNvGrpSpPr/>
            <p:nvPr/>
          </p:nvGrpSpPr>
          <p:grpSpPr>
            <a:xfrm>
              <a:off x="0" y="43144"/>
              <a:ext cx="1008722" cy="1008722"/>
              <a:chOff x="0" y="0"/>
              <a:chExt cx="812800" cy="812800"/>
            </a:xfrm>
          </p:grpSpPr>
          <p:sp>
            <p:nvSpPr>
              <p:cNvPr id="185" name="Freeform 26">
                <a:extLst>
                  <a:ext uri="{FF2B5EF4-FFF2-40B4-BE49-F238E27FC236}">
                    <a16:creationId xmlns:a16="http://schemas.microsoft.com/office/drawing/2014/main" id="{5CF9EDEC-580F-A50D-C315-F470D5ED860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186" name="TextBox 27">
                <a:extLst>
                  <a:ext uri="{FF2B5EF4-FFF2-40B4-BE49-F238E27FC236}">
                    <a16:creationId xmlns:a16="http://schemas.microsoft.com/office/drawing/2014/main" id="{365C632B-40B2-C238-374F-488C7E44B8D9}"/>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182" name="Freeform 28">
              <a:extLst>
                <a:ext uri="{FF2B5EF4-FFF2-40B4-BE49-F238E27FC236}">
                  <a16:creationId xmlns:a16="http://schemas.microsoft.com/office/drawing/2014/main" id="{19C8B29B-C506-C2BF-A35D-1A8906AEF5E0}"/>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183" name="TextBox 29">
              <a:extLst>
                <a:ext uri="{FF2B5EF4-FFF2-40B4-BE49-F238E27FC236}">
                  <a16:creationId xmlns:a16="http://schemas.microsoft.com/office/drawing/2014/main" id="{72D029F4-C74C-94DC-3B3C-6A994CA2092E}"/>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dirty="0">
                  <a:solidFill>
                    <a:srgbClr val="FFFFFF"/>
                  </a:solidFill>
                  <a:latin typeface="League Spartan"/>
                </a:rPr>
                <a:t> made </a:t>
              </a:r>
            </a:p>
            <a:p>
              <a:pPr algn="l">
                <a:lnSpc>
                  <a:spcPts val="1749"/>
                </a:lnSpc>
              </a:pPr>
              <a:r>
                <a:rPr lang="en-US" sz="1495" spc="-74" dirty="0">
                  <a:solidFill>
                    <a:srgbClr val="FFFFFF"/>
                  </a:solidFill>
                  <a:latin typeface="League Spartan"/>
                </a:rPr>
                <a:t>       site</a:t>
              </a:r>
            </a:p>
          </p:txBody>
        </p:sp>
        <p:sp>
          <p:nvSpPr>
            <p:cNvPr id="184" name="TextBox 30">
              <a:extLst>
                <a:ext uri="{FF2B5EF4-FFF2-40B4-BE49-F238E27FC236}">
                  <a16:creationId xmlns:a16="http://schemas.microsoft.com/office/drawing/2014/main" id="{382EAA5C-EBDA-E3BA-D56D-FC8B190CEE1C}"/>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208" name="Group 24">
            <a:extLst>
              <a:ext uri="{FF2B5EF4-FFF2-40B4-BE49-F238E27FC236}">
                <a16:creationId xmlns:a16="http://schemas.microsoft.com/office/drawing/2014/main" id="{5FF4D5EF-EE8C-9329-9C50-73D6BA67D2FD}"/>
              </a:ext>
            </a:extLst>
          </p:cNvPr>
          <p:cNvGrpSpPr/>
          <p:nvPr/>
        </p:nvGrpSpPr>
        <p:grpSpPr>
          <a:xfrm>
            <a:off x="13002920" y="9028026"/>
            <a:ext cx="849460" cy="756542"/>
            <a:chOff x="0" y="43144"/>
            <a:chExt cx="1132614" cy="1008722"/>
          </a:xfrm>
        </p:grpSpPr>
        <p:grpSp>
          <p:nvGrpSpPr>
            <p:cNvPr id="209" name="Group 25">
              <a:extLst>
                <a:ext uri="{FF2B5EF4-FFF2-40B4-BE49-F238E27FC236}">
                  <a16:creationId xmlns:a16="http://schemas.microsoft.com/office/drawing/2014/main" id="{8A09B5CE-CF82-D709-A80D-D4B48F057FDD}"/>
                </a:ext>
              </a:extLst>
            </p:cNvPr>
            <p:cNvGrpSpPr/>
            <p:nvPr/>
          </p:nvGrpSpPr>
          <p:grpSpPr>
            <a:xfrm>
              <a:off x="0" y="43144"/>
              <a:ext cx="1008722" cy="1008722"/>
              <a:chOff x="0" y="0"/>
              <a:chExt cx="812800" cy="812800"/>
            </a:xfrm>
          </p:grpSpPr>
          <p:sp>
            <p:nvSpPr>
              <p:cNvPr id="213" name="Freeform 26">
                <a:extLst>
                  <a:ext uri="{FF2B5EF4-FFF2-40B4-BE49-F238E27FC236}">
                    <a16:creationId xmlns:a16="http://schemas.microsoft.com/office/drawing/2014/main" id="{19CE0779-D7E7-B631-FC46-27835245441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214" name="TextBox 27">
                <a:extLst>
                  <a:ext uri="{FF2B5EF4-FFF2-40B4-BE49-F238E27FC236}">
                    <a16:creationId xmlns:a16="http://schemas.microsoft.com/office/drawing/2014/main" id="{BDB94F45-7137-9BC5-0FC5-AC6645F326BC}"/>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210" name="Freeform 28">
              <a:extLst>
                <a:ext uri="{FF2B5EF4-FFF2-40B4-BE49-F238E27FC236}">
                  <a16:creationId xmlns:a16="http://schemas.microsoft.com/office/drawing/2014/main" id="{56784DCB-51AD-9C73-51E1-A44FDC91F303}"/>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11" name="TextBox 29">
              <a:extLst>
                <a:ext uri="{FF2B5EF4-FFF2-40B4-BE49-F238E27FC236}">
                  <a16:creationId xmlns:a16="http://schemas.microsoft.com/office/drawing/2014/main" id="{3E1501F6-0757-179D-CAC8-DFB4A03278E4}"/>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a:solidFill>
                    <a:srgbClr val="FFFFFF"/>
                  </a:solidFill>
                  <a:latin typeface="League Spartan"/>
                </a:rPr>
                <a:t> made </a:t>
              </a:r>
            </a:p>
            <a:p>
              <a:pPr algn="l">
                <a:lnSpc>
                  <a:spcPts val="1749"/>
                </a:lnSpc>
              </a:pPr>
              <a:r>
                <a:rPr lang="en-US" sz="1495" spc="-74">
                  <a:solidFill>
                    <a:srgbClr val="FFFFFF"/>
                  </a:solidFill>
                  <a:latin typeface="League Spartan"/>
                </a:rPr>
                <a:t>       site</a:t>
              </a:r>
            </a:p>
          </p:txBody>
        </p:sp>
        <p:sp>
          <p:nvSpPr>
            <p:cNvPr id="212" name="TextBox 30">
              <a:extLst>
                <a:ext uri="{FF2B5EF4-FFF2-40B4-BE49-F238E27FC236}">
                  <a16:creationId xmlns:a16="http://schemas.microsoft.com/office/drawing/2014/main" id="{4E79C414-BC54-FE52-BE93-2213261C15E4}"/>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223" name="Group 94">
            <a:extLst>
              <a:ext uri="{FF2B5EF4-FFF2-40B4-BE49-F238E27FC236}">
                <a16:creationId xmlns:a16="http://schemas.microsoft.com/office/drawing/2014/main" id="{ABB657BA-C226-60EA-292E-F9434A434BD9}"/>
              </a:ext>
            </a:extLst>
          </p:cNvPr>
          <p:cNvGrpSpPr/>
          <p:nvPr/>
        </p:nvGrpSpPr>
        <p:grpSpPr>
          <a:xfrm>
            <a:off x="2521142" y="9248671"/>
            <a:ext cx="693343" cy="544662"/>
            <a:chOff x="0" y="0"/>
            <a:chExt cx="924457" cy="726216"/>
          </a:xfrm>
        </p:grpSpPr>
        <p:sp>
          <p:nvSpPr>
            <p:cNvPr id="224" name="Freeform 95">
              <a:extLst>
                <a:ext uri="{FF2B5EF4-FFF2-40B4-BE49-F238E27FC236}">
                  <a16:creationId xmlns:a16="http://schemas.microsoft.com/office/drawing/2014/main" id="{BE8A6B0B-2EAA-B943-7F4B-72B9936A3268}"/>
                </a:ext>
              </a:extLst>
            </p:cNvPr>
            <p:cNvSpPr/>
            <p:nvPr/>
          </p:nvSpPr>
          <p:spPr>
            <a:xfrm>
              <a:off x="115753" y="0"/>
              <a:ext cx="808704" cy="726216"/>
            </a:xfrm>
            <a:custGeom>
              <a:avLst/>
              <a:gdLst/>
              <a:ahLst/>
              <a:cxnLst/>
              <a:rect l="l" t="t" r="r" b="b"/>
              <a:pathLst>
                <a:path w="808704" h="726216">
                  <a:moveTo>
                    <a:pt x="0" y="0"/>
                  </a:moveTo>
                  <a:lnTo>
                    <a:pt x="808705" y="0"/>
                  </a:lnTo>
                  <a:lnTo>
                    <a:pt x="808705" y="726216"/>
                  </a:lnTo>
                  <a:lnTo>
                    <a:pt x="0" y="726216"/>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225" name="TextBox 96">
              <a:extLst>
                <a:ext uri="{FF2B5EF4-FFF2-40B4-BE49-F238E27FC236}">
                  <a16:creationId xmlns:a16="http://schemas.microsoft.com/office/drawing/2014/main" id="{3EF4A00E-5193-3F3F-DC8E-F9B782EDFD1D}"/>
                </a:ext>
              </a:extLst>
            </p:cNvPr>
            <p:cNvSpPr txBox="1"/>
            <p:nvPr/>
          </p:nvSpPr>
          <p:spPr>
            <a:xfrm>
              <a:off x="96104" y="283129"/>
              <a:ext cx="828353" cy="302894"/>
            </a:xfrm>
            <a:prstGeom prst="rect">
              <a:avLst/>
            </a:prstGeom>
          </p:spPr>
          <p:txBody>
            <a:bodyPr lIns="0" tIns="0" rIns="0" bIns="0" rtlCol="0" anchor="t">
              <a:spAutoFit/>
            </a:bodyPr>
            <a:lstStyle/>
            <a:p>
              <a:pPr algn="ctr">
                <a:lnSpc>
                  <a:spcPts val="1683"/>
                </a:lnSpc>
              </a:pPr>
              <a:r>
                <a:rPr lang="en-US" sz="1650" dirty="0">
                  <a:solidFill>
                    <a:srgbClr val="FFFCF5"/>
                  </a:solidFill>
                  <a:latin typeface="Playfair Display Heavy"/>
                </a:rPr>
                <a:t>sugar</a:t>
              </a:r>
            </a:p>
          </p:txBody>
        </p:sp>
        <p:sp>
          <p:nvSpPr>
            <p:cNvPr id="226" name="TextBox 97">
              <a:extLst>
                <a:ext uri="{FF2B5EF4-FFF2-40B4-BE49-F238E27FC236}">
                  <a16:creationId xmlns:a16="http://schemas.microsoft.com/office/drawing/2014/main" id="{2D0DACC7-63A0-5B3F-EF20-0D208D01D8A6}"/>
                </a:ext>
              </a:extLst>
            </p:cNvPr>
            <p:cNvSpPr txBox="1"/>
            <p:nvPr/>
          </p:nvSpPr>
          <p:spPr>
            <a:xfrm>
              <a:off x="0" y="117394"/>
              <a:ext cx="828353" cy="302894"/>
            </a:xfrm>
            <a:prstGeom prst="rect">
              <a:avLst/>
            </a:prstGeom>
          </p:spPr>
          <p:txBody>
            <a:bodyPr lIns="0" tIns="0" rIns="0" bIns="0" rtlCol="0" anchor="t">
              <a:spAutoFit/>
            </a:bodyPr>
            <a:lstStyle/>
            <a:p>
              <a:pPr algn="ctr">
                <a:lnSpc>
                  <a:spcPts val="1683"/>
                </a:lnSpc>
              </a:pPr>
              <a:r>
                <a:rPr lang="en-US" sz="1650" dirty="0">
                  <a:solidFill>
                    <a:srgbClr val="FFFCF5"/>
                  </a:solidFill>
                  <a:latin typeface="Playfair Display Heavy"/>
                </a:rPr>
                <a:t>low</a:t>
              </a:r>
            </a:p>
          </p:txBody>
        </p:sp>
      </p:grpSp>
      <p:grpSp>
        <p:nvGrpSpPr>
          <p:cNvPr id="227" name="Group 24">
            <a:extLst>
              <a:ext uri="{FF2B5EF4-FFF2-40B4-BE49-F238E27FC236}">
                <a16:creationId xmlns:a16="http://schemas.microsoft.com/office/drawing/2014/main" id="{A154B78A-932E-8529-ACD3-470B24829080}"/>
              </a:ext>
            </a:extLst>
          </p:cNvPr>
          <p:cNvGrpSpPr/>
          <p:nvPr/>
        </p:nvGrpSpPr>
        <p:grpSpPr>
          <a:xfrm>
            <a:off x="3462033" y="9157621"/>
            <a:ext cx="849460" cy="756542"/>
            <a:chOff x="0" y="43144"/>
            <a:chExt cx="1132614" cy="1008722"/>
          </a:xfrm>
        </p:grpSpPr>
        <p:grpSp>
          <p:nvGrpSpPr>
            <p:cNvPr id="228" name="Group 25">
              <a:extLst>
                <a:ext uri="{FF2B5EF4-FFF2-40B4-BE49-F238E27FC236}">
                  <a16:creationId xmlns:a16="http://schemas.microsoft.com/office/drawing/2014/main" id="{7FD42D60-0588-ACF6-C98C-F6FE2E235CC3}"/>
                </a:ext>
              </a:extLst>
            </p:cNvPr>
            <p:cNvGrpSpPr/>
            <p:nvPr/>
          </p:nvGrpSpPr>
          <p:grpSpPr>
            <a:xfrm>
              <a:off x="0" y="43144"/>
              <a:ext cx="1008722" cy="1008722"/>
              <a:chOff x="0" y="0"/>
              <a:chExt cx="812800" cy="812800"/>
            </a:xfrm>
          </p:grpSpPr>
          <p:sp>
            <p:nvSpPr>
              <p:cNvPr id="232" name="Freeform 26">
                <a:extLst>
                  <a:ext uri="{FF2B5EF4-FFF2-40B4-BE49-F238E27FC236}">
                    <a16:creationId xmlns:a16="http://schemas.microsoft.com/office/drawing/2014/main" id="{62E08F92-AD72-FF8A-DC5C-6AD229505EC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233" name="TextBox 27">
                <a:extLst>
                  <a:ext uri="{FF2B5EF4-FFF2-40B4-BE49-F238E27FC236}">
                    <a16:creationId xmlns:a16="http://schemas.microsoft.com/office/drawing/2014/main" id="{7E43F1D6-30D2-3711-FE2F-E43645555392}"/>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229" name="Freeform 28">
              <a:extLst>
                <a:ext uri="{FF2B5EF4-FFF2-40B4-BE49-F238E27FC236}">
                  <a16:creationId xmlns:a16="http://schemas.microsoft.com/office/drawing/2014/main" id="{DCB99076-3F42-0A03-E3CD-8D063065DE87}"/>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30" name="TextBox 29">
              <a:extLst>
                <a:ext uri="{FF2B5EF4-FFF2-40B4-BE49-F238E27FC236}">
                  <a16:creationId xmlns:a16="http://schemas.microsoft.com/office/drawing/2014/main" id="{DF464ADE-F204-C05A-6C9A-DC3B84317774}"/>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dirty="0">
                  <a:solidFill>
                    <a:srgbClr val="FFFFFF"/>
                  </a:solidFill>
                  <a:latin typeface="League Spartan"/>
                </a:rPr>
                <a:t> made </a:t>
              </a:r>
            </a:p>
            <a:p>
              <a:pPr algn="l">
                <a:lnSpc>
                  <a:spcPts val="1749"/>
                </a:lnSpc>
              </a:pPr>
              <a:r>
                <a:rPr lang="en-US" sz="1495" spc="-74" dirty="0">
                  <a:solidFill>
                    <a:srgbClr val="FFFFFF"/>
                  </a:solidFill>
                  <a:latin typeface="League Spartan"/>
                </a:rPr>
                <a:t>       site</a:t>
              </a:r>
            </a:p>
          </p:txBody>
        </p:sp>
        <p:sp>
          <p:nvSpPr>
            <p:cNvPr id="231" name="TextBox 30">
              <a:extLst>
                <a:ext uri="{FF2B5EF4-FFF2-40B4-BE49-F238E27FC236}">
                  <a16:creationId xmlns:a16="http://schemas.microsoft.com/office/drawing/2014/main" id="{EF7B7586-D227-D3E3-6070-CB78FCC470A3}"/>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dirty="0">
                  <a:solidFill>
                    <a:srgbClr val="A6D8EC"/>
                  </a:solidFill>
                  <a:latin typeface="Feeling Passionate"/>
                </a:rPr>
                <a:t>on</a:t>
              </a:r>
            </a:p>
          </p:txBody>
        </p:sp>
      </p:grpSp>
      <p:grpSp>
        <p:nvGrpSpPr>
          <p:cNvPr id="2" name="Group 39">
            <a:extLst>
              <a:ext uri="{FF2B5EF4-FFF2-40B4-BE49-F238E27FC236}">
                <a16:creationId xmlns:a16="http://schemas.microsoft.com/office/drawing/2014/main" id="{3DD160C6-676F-5D20-CFBE-8CAFD90A3F12}"/>
              </a:ext>
            </a:extLst>
          </p:cNvPr>
          <p:cNvGrpSpPr/>
          <p:nvPr/>
        </p:nvGrpSpPr>
        <p:grpSpPr>
          <a:xfrm>
            <a:off x="2619568" y="3723424"/>
            <a:ext cx="839876" cy="634435"/>
            <a:chOff x="0" y="0"/>
            <a:chExt cx="1119835" cy="845912"/>
          </a:xfrm>
        </p:grpSpPr>
        <p:grpSp>
          <p:nvGrpSpPr>
            <p:cNvPr id="4" name="Group 40">
              <a:extLst>
                <a:ext uri="{FF2B5EF4-FFF2-40B4-BE49-F238E27FC236}">
                  <a16:creationId xmlns:a16="http://schemas.microsoft.com/office/drawing/2014/main" id="{C44543EB-FDC3-8080-28BB-BED058415F18}"/>
                </a:ext>
              </a:extLst>
            </p:cNvPr>
            <p:cNvGrpSpPr/>
            <p:nvPr/>
          </p:nvGrpSpPr>
          <p:grpSpPr>
            <a:xfrm>
              <a:off x="0" y="371470"/>
              <a:ext cx="1119835" cy="474442"/>
              <a:chOff x="0" y="-28575"/>
              <a:chExt cx="831609" cy="352329"/>
            </a:xfrm>
          </p:grpSpPr>
          <p:sp>
            <p:nvSpPr>
              <p:cNvPr id="7" name="Freeform 41">
                <a:extLst>
                  <a:ext uri="{FF2B5EF4-FFF2-40B4-BE49-F238E27FC236}">
                    <a16:creationId xmlns:a16="http://schemas.microsoft.com/office/drawing/2014/main" id="{2231A5F4-0D7C-D63B-5A68-F26A97FAA0EA}"/>
                  </a:ext>
                </a:extLst>
              </p:cNvPr>
              <p:cNvSpPr/>
              <p:nvPr/>
            </p:nvSpPr>
            <p:spPr>
              <a:xfrm>
                <a:off x="0" y="0"/>
                <a:ext cx="831609" cy="323754"/>
              </a:xfrm>
              <a:custGeom>
                <a:avLst/>
                <a:gdLst/>
                <a:ahLst/>
                <a:cxnLst/>
                <a:rect l="l" t="t" r="r" b="b"/>
                <a:pathLst>
                  <a:path w="831609" h="323754">
                    <a:moveTo>
                      <a:pt x="161877" y="0"/>
                    </a:moveTo>
                    <a:lnTo>
                      <a:pt x="669732" y="0"/>
                    </a:lnTo>
                    <a:cubicBezTo>
                      <a:pt x="712665" y="0"/>
                      <a:pt x="753839" y="17055"/>
                      <a:pt x="784197" y="47413"/>
                    </a:cubicBezTo>
                    <a:cubicBezTo>
                      <a:pt x="814555" y="77771"/>
                      <a:pt x="831609" y="118945"/>
                      <a:pt x="831609" y="161877"/>
                    </a:cubicBezTo>
                    <a:lnTo>
                      <a:pt x="831609" y="161877"/>
                    </a:lnTo>
                    <a:cubicBezTo>
                      <a:pt x="831609" y="204810"/>
                      <a:pt x="814555" y="245984"/>
                      <a:pt x="784197" y="276341"/>
                    </a:cubicBezTo>
                    <a:cubicBezTo>
                      <a:pt x="753839" y="306699"/>
                      <a:pt x="712665" y="323754"/>
                      <a:pt x="669732" y="323754"/>
                    </a:cubicBezTo>
                    <a:lnTo>
                      <a:pt x="161877" y="323754"/>
                    </a:lnTo>
                    <a:cubicBezTo>
                      <a:pt x="118945" y="323754"/>
                      <a:pt x="77771" y="306699"/>
                      <a:pt x="47413" y="276341"/>
                    </a:cubicBezTo>
                    <a:cubicBezTo>
                      <a:pt x="17055" y="245984"/>
                      <a:pt x="0" y="204810"/>
                      <a:pt x="0" y="161877"/>
                    </a:cubicBezTo>
                    <a:lnTo>
                      <a:pt x="0" y="161877"/>
                    </a:lnTo>
                    <a:cubicBezTo>
                      <a:pt x="0" y="118945"/>
                      <a:pt x="17055" y="77771"/>
                      <a:pt x="47413" y="47413"/>
                    </a:cubicBezTo>
                    <a:cubicBezTo>
                      <a:pt x="77771" y="17055"/>
                      <a:pt x="118945" y="0"/>
                      <a:pt x="161877" y="0"/>
                    </a:cubicBezTo>
                    <a:close/>
                  </a:path>
                </a:pathLst>
              </a:custGeom>
              <a:solidFill>
                <a:srgbClr val="18B210"/>
              </a:solidFill>
            </p:spPr>
            <p:txBody>
              <a:bodyPr/>
              <a:lstStyle/>
              <a:p>
                <a:endParaRPr lang="en-GB"/>
              </a:p>
            </p:txBody>
          </p:sp>
          <p:sp>
            <p:nvSpPr>
              <p:cNvPr id="10" name="TextBox 42">
                <a:extLst>
                  <a:ext uri="{FF2B5EF4-FFF2-40B4-BE49-F238E27FC236}">
                    <a16:creationId xmlns:a16="http://schemas.microsoft.com/office/drawing/2014/main" id="{0E4D10B9-AEA2-D5FF-68EC-6CDFAB2B56FE}"/>
                  </a:ext>
                </a:extLst>
              </p:cNvPr>
              <p:cNvSpPr txBox="1"/>
              <p:nvPr/>
            </p:nvSpPr>
            <p:spPr>
              <a:xfrm>
                <a:off x="0" y="-28575"/>
                <a:ext cx="831609" cy="352329"/>
              </a:xfrm>
              <a:prstGeom prst="rect">
                <a:avLst/>
              </a:prstGeom>
            </p:spPr>
            <p:txBody>
              <a:bodyPr lIns="27376" tIns="27376" rIns="27376" bIns="27376" rtlCol="0" anchor="ctr"/>
              <a:lstStyle/>
              <a:p>
                <a:pPr algn="ctr">
                  <a:lnSpc>
                    <a:spcPts val="1959"/>
                  </a:lnSpc>
                </a:pPr>
                <a:endParaRPr/>
              </a:p>
            </p:txBody>
          </p:sp>
        </p:grpSp>
        <p:sp>
          <p:nvSpPr>
            <p:cNvPr id="5" name="TextBox 43">
              <a:extLst>
                <a:ext uri="{FF2B5EF4-FFF2-40B4-BE49-F238E27FC236}">
                  <a16:creationId xmlns:a16="http://schemas.microsoft.com/office/drawing/2014/main" id="{8C7ED67F-035A-69DB-DE0C-5F23A436DF0D}"/>
                </a:ext>
              </a:extLst>
            </p:cNvPr>
            <p:cNvSpPr txBox="1"/>
            <p:nvPr/>
          </p:nvSpPr>
          <p:spPr>
            <a:xfrm>
              <a:off x="28334" y="442006"/>
              <a:ext cx="1063167" cy="343273"/>
            </a:xfrm>
            <a:prstGeom prst="rect">
              <a:avLst/>
            </a:prstGeom>
          </p:spPr>
          <p:txBody>
            <a:bodyPr lIns="0" tIns="0" rIns="0" bIns="0" rtlCol="0" anchor="t">
              <a:spAutoFit/>
            </a:bodyPr>
            <a:lstStyle/>
            <a:p>
              <a:pPr algn="ctr">
                <a:lnSpc>
                  <a:spcPts val="2170"/>
                </a:lnSpc>
                <a:spcBef>
                  <a:spcPct val="0"/>
                </a:spcBef>
              </a:pPr>
              <a:r>
                <a:rPr lang="en-US" sz="1550" dirty="0">
                  <a:solidFill>
                    <a:srgbClr val="F2FBF4"/>
                  </a:solidFill>
                  <a:latin typeface="TAN Nimbus"/>
                </a:rPr>
                <a:t>vegan</a:t>
              </a:r>
            </a:p>
          </p:txBody>
        </p:sp>
        <p:sp>
          <p:nvSpPr>
            <p:cNvPr id="6" name="Freeform 44">
              <a:extLst>
                <a:ext uri="{FF2B5EF4-FFF2-40B4-BE49-F238E27FC236}">
                  <a16:creationId xmlns:a16="http://schemas.microsoft.com/office/drawing/2014/main" id="{613C74CF-8045-3C98-4BE8-36032DF76905}"/>
                </a:ext>
              </a:extLst>
            </p:cNvPr>
            <p:cNvSpPr/>
            <p:nvPr/>
          </p:nvSpPr>
          <p:spPr>
            <a:xfrm>
              <a:off x="180716" y="0"/>
              <a:ext cx="758403" cy="457882"/>
            </a:xfrm>
            <a:custGeom>
              <a:avLst/>
              <a:gdLst/>
              <a:ahLst/>
              <a:cxnLst/>
              <a:rect l="l" t="t" r="r" b="b"/>
              <a:pathLst>
                <a:path w="758403" h="457882">
                  <a:moveTo>
                    <a:pt x="0" y="0"/>
                  </a:moveTo>
                  <a:lnTo>
                    <a:pt x="758403" y="0"/>
                  </a:lnTo>
                  <a:lnTo>
                    <a:pt x="758403" y="457882"/>
                  </a:lnTo>
                  <a:lnTo>
                    <a:pt x="0" y="45788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grpSp>
      <p:grpSp>
        <p:nvGrpSpPr>
          <p:cNvPr id="11" name="Group 24">
            <a:extLst>
              <a:ext uri="{FF2B5EF4-FFF2-40B4-BE49-F238E27FC236}">
                <a16:creationId xmlns:a16="http://schemas.microsoft.com/office/drawing/2014/main" id="{EB82CB77-F897-64E9-E907-42B117629FC3}"/>
              </a:ext>
            </a:extLst>
          </p:cNvPr>
          <p:cNvGrpSpPr/>
          <p:nvPr/>
        </p:nvGrpSpPr>
        <p:grpSpPr>
          <a:xfrm>
            <a:off x="13051298" y="6163837"/>
            <a:ext cx="849460" cy="756542"/>
            <a:chOff x="0" y="43144"/>
            <a:chExt cx="1132614" cy="1008722"/>
          </a:xfrm>
        </p:grpSpPr>
        <p:grpSp>
          <p:nvGrpSpPr>
            <p:cNvPr id="12" name="Group 25">
              <a:extLst>
                <a:ext uri="{FF2B5EF4-FFF2-40B4-BE49-F238E27FC236}">
                  <a16:creationId xmlns:a16="http://schemas.microsoft.com/office/drawing/2014/main" id="{F6DE6E99-FFD9-2DA6-90B9-B680FC9D3C88}"/>
                </a:ext>
              </a:extLst>
            </p:cNvPr>
            <p:cNvGrpSpPr/>
            <p:nvPr/>
          </p:nvGrpSpPr>
          <p:grpSpPr>
            <a:xfrm>
              <a:off x="0" y="43144"/>
              <a:ext cx="1008722" cy="1008722"/>
              <a:chOff x="0" y="0"/>
              <a:chExt cx="812800" cy="812800"/>
            </a:xfrm>
          </p:grpSpPr>
          <p:sp>
            <p:nvSpPr>
              <p:cNvPr id="18" name="Freeform 26">
                <a:extLst>
                  <a:ext uri="{FF2B5EF4-FFF2-40B4-BE49-F238E27FC236}">
                    <a16:creationId xmlns:a16="http://schemas.microsoft.com/office/drawing/2014/main" id="{EF9BCC4C-7CDC-AD26-B080-61094800DAE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19" name="TextBox 27">
                <a:extLst>
                  <a:ext uri="{FF2B5EF4-FFF2-40B4-BE49-F238E27FC236}">
                    <a16:creationId xmlns:a16="http://schemas.microsoft.com/office/drawing/2014/main" id="{7788C279-AD1A-5B6D-0DB9-9CE1F6F43CEB}"/>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15" name="Freeform 28">
              <a:extLst>
                <a:ext uri="{FF2B5EF4-FFF2-40B4-BE49-F238E27FC236}">
                  <a16:creationId xmlns:a16="http://schemas.microsoft.com/office/drawing/2014/main" id="{7FCF99E8-E4A6-7EFB-5327-CD4CC4A018C5}"/>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16" name="TextBox 29">
              <a:extLst>
                <a:ext uri="{FF2B5EF4-FFF2-40B4-BE49-F238E27FC236}">
                  <a16:creationId xmlns:a16="http://schemas.microsoft.com/office/drawing/2014/main" id="{8C43A370-00E1-B001-B449-F2821ABCE3A8}"/>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dirty="0">
                  <a:solidFill>
                    <a:srgbClr val="FFFFFF"/>
                  </a:solidFill>
                  <a:latin typeface="League Spartan"/>
                </a:rPr>
                <a:t> made </a:t>
              </a:r>
            </a:p>
            <a:p>
              <a:pPr algn="l">
                <a:lnSpc>
                  <a:spcPts val="1749"/>
                </a:lnSpc>
              </a:pPr>
              <a:r>
                <a:rPr lang="en-US" sz="1495" spc="-74" dirty="0">
                  <a:solidFill>
                    <a:srgbClr val="FFFFFF"/>
                  </a:solidFill>
                  <a:latin typeface="League Spartan"/>
                </a:rPr>
                <a:t>       site</a:t>
              </a:r>
            </a:p>
          </p:txBody>
        </p:sp>
        <p:sp>
          <p:nvSpPr>
            <p:cNvPr id="17" name="TextBox 30">
              <a:extLst>
                <a:ext uri="{FF2B5EF4-FFF2-40B4-BE49-F238E27FC236}">
                  <a16:creationId xmlns:a16="http://schemas.microsoft.com/office/drawing/2014/main" id="{95930E68-E2D5-E211-280B-D09561D818F9}"/>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20" name="Group 94">
            <a:extLst>
              <a:ext uri="{FF2B5EF4-FFF2-40B4-BE49-F238E27FC236}">
                <a16:creationId xmlns:a16="http://schemas.microsoft.com/office/drawing/2014/main" id="{D3140FE9-0C4E-569B-3F12-56F6C38129BE}"/>
              </a:ext>
            </a:extLst>
          </p:cNvPr>
          <p:cNvGrpSpPr/>
          <p:nvPr/>
        </p:nvGrpSpPr>
        <p:grpSpPr>
          <a:xfrm>
            <a:off x="5632392" y="9264982"/>
            <a:ext cx="693344" cy="544662"/>
            <a:chOff x="0" y="0"/>
            <a:chExt cx="924458" cy="726216"/>
          </a:xfrm>
        </p:grpSpPr>
        <p:sp>
          <p:nvSpPr>
            <p:cNvPr id="21" name="Freeform 95">
              <a:extLst>
                <a:ext uri="{FF2B5EF4-FFF2-40B4-BE49-F238E27FC236}">
                  <a16:creationId xmlns:a16="http://schemas.microsoft.com/office/drawing/2014/main" id="{F353FF78-660A-5882-BC32-C448D700CECF}"/>
                </a:ext>
              </a:extLst>
            </p:cNvPr>
            <p:cNvSpPr/>
            <p:nvPr/>
          </p:nvSpPr>
          <p:spPr>
            <a:xfrm>
              <a:off x="115753" y="0"/>
              <a:ext cx="808705" cy="726216"/>
            </a:xfrm>
            <a:custGeom>
              <a:avLst/>
              <a:gdLst/>
              <a:ahLst/>
              <a:cxnLst/>
              <a:rect l="l" t="t" r="r" b="b"/>
              <a:pathLst>
                <a:path w="808704" h="726216">
                  <a:moveTo>
                    <a:pt x="0" y="0"/>
                  </a:moveTo>
                  <a:lnTo>
                    <a:pt x="808705" y="0"/>
                  </a:lnTo>
                  <a:lnTo>
                    <a:pt x="808705" y="726216"/>
                  </a:lnTo>
                  <a:lnTo>
                    <a:pt x="0" y="726216"/>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22" name="TextBox 96">
              <a:extLst>
                <a:ext uri="{FF2B5EF4-FFF2-40B4-BE49-F238E27FC236}">
                  <a16:creationId xmlns:a16="http://schemas.microsoft.com/office/drawing/2014/main" id="{EC88F2F7-B1F5-2B5B-5D7B-846F8EB2858A}"/>
                </a:ext>
              </a:extLst>
            </p:cNvPr>
            <p:cNvSpPr txBox="1"/>
            <p:nvPr/>
          </p:nvSpPr>
          <p:spPr>
            <a:xfrm>
              <a:off x="96104" y="283129"/>
              <a:ext cx="828353" cy="302894"/>
            </a:xfrm>
            <a:prstGeom prst="rect">
              <a:avLst/>
            </a:prstGeom>
          </p:spPr>
          <p:txBody>
            <a:bodyPr lIns="0" tIns="0" rIns="0" bIns="0" rtlCol="0" anchor="t">
              <a:spAutoFit/>
            </a:bodyPr>
            <a:lstStyle/>
            <a:p>
              <a:pPr algn="ctr">
                <a:lnSpc>
                  <a:spcPts val="1683"/>
                </a:lnSpc>
              </a:pPr>
              <a:r>
                <a:rPr lang="en-US" sz="1650" dirty="0">
                  <a:solidFill>
                    <a:srgbClr val="FFFCF5"/>
                  </a:solidFill>
                  <a:latin typeface="Playfair Display Heavy"/>
                </a:rPr>
                <a:t>sugar</a:t>
              </a:r>
            </a:p>
          </p:txBody>
        </p:sp>
        <p:sp>
          <p:nvSpPr>
            <p:cNvPr id="31" name="TextBox 97">
              <a:extLst>
                <a:ext uri="{FF2B5EF4-FFF2-40B4-BE49-F238E27FC236}">
                  <a16:creationId xmlns:a16="http://schemas.microsoft.com/office/drawing/2014/main" id="{D307F70C-5B8E-5229-656D-D1039DB10712}"/>
                </a:ext>
              </a:extLst>
            </p:cNvPr>
            <p:cNvSpPr txBox="1"/>
            <p:nvPr/>
          </p:nvSpPr>
          <p:spPr>
            <a:xfrm>
              <a:off x="0" y="117394"/>
              <a:ext cx="828353" cy="302894"/>
            </a:xfrm>
            <a:prstGeom prst="rect">
              <a:avLst/>
            </a:prstGeom>
          </p:spPr>
          <p:txBody>
            <a:bodyPr lIns="0" tIns="0" rIns="0" bIns="0" rtlCol="0" anchor="t">
              <a:spAutoFit/>
            </a:bodyPr>
            <a:lstStyle/>
            <a:p>
              <a:pPr algn="ctr">
                <a:lnSpc>
                  <a:spcPts val="1683"/>
                </a:lnSpc>
              </a:pPr>
              <a:r>
                <a:rPr lang="en-US" sz="1650" dirty="0">
                  <a:solidFill>
                    <a:srgbClr val="FFFCF5"/>
                  </a:solidFill>
                  <a:latin typeface="Playfair Display Heavy"/>
                </a:rPr>
                <a:t>low</a:t>
              </a:r>
            </a:p>
          </p:txBody>
        </p:sp>
      </p:grpSp>
      <p:sp>
        <p:nvSpPr>
          <p:cNvPr id="32" name="Freeform 93">
            <a:extLst>
              <a:ext uri="{FF2B5EF4-FFF2-40B4-BE49-F238E27FC236}">
                <a16:creationId xmlns:a16="http://schemas.microsoft.com/office/drawing/2014/main" id="{E09004B5-D3B6-F9EF-C1BC-3CB0CFEBA6A0}"/>
              </a:ext>
            </a:extLst>
          </p:cNvPr>
          <p:cNvSpPr/>
          <p:nvPr/>
        </p:nvSpPr>
        <p:spPr>
          <a:xfrm>
            <a:off x="10105282" y="9273652"/>
            <a:ext cx="522003" cy="573057"/>
          </a:xfrm>
          <a:custGeom>
            <a:avLst/>
            <a:gdLst/>
            <a:ahLst/>
            <a:cxnLst/>
            <a:rect l="l" t="t" r="r" b="b"/>
            <a:pathLst>
              <a:path w="522003" h="573057">
                <a:moveTo>
                  <a:pt x="0" y="0"/>
                </a:moveTo>
                <a:lnTo>
                  <a:pt x="522003" y="0"/>
                </a:lnTo>
                <a:lnTo>
                  <a:pt x="522003" y="573057"/>
                </a:lnTo>
                <a:lnTo>
                  <a:pt x="0" y="573057"/>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grpSp>
        <p:nvGrpSpPr>
          <p:cNvPr id="76" name="Group 24">
            <a:extLst>
              <a:ext uri="{FF2B5EF4-FFF2-40B4-BE49-F238E27FC236}">
                <a16:creationId xmlns:a16="http://schemas.microsoft.com/office/drawing/2014/main" id="{C3AADCC5-E80D-EEE2-F456-6DD03B9657B9}"/>
              </a:ext>
            </a:extLst>
          </p:cNvPr>
          <p:cNvGrpSpPr/>
          <p:nvPr/>
        </p:nvGrpSpPr>
        <p:grpSpPr>
          <a:xfrm>
            <a:off x="3573155" y="3650538"/>
            <a:ext cx="849460" cy="756542"/>
            <a:chOff x="0" y="43144"/>
            <a:chExt cx="1132614" cy="1008722"/>
          </a:xfrm>
        </p:grpSpPr>
        <p:grpSp>
          <p:nvGrpSpPr>
            <p:cNvPr id="77" name="Group 25">
              <a:extLst>
                <a:ext uri="{FF2B5EF4-FFF2-40B4-BE49-F238E27FC236}">
                  <a16:creationId xmlns:a16="http://schemas.microsoft.com/office/drawing/2014/main" id="{D012B247-C43F-592B-C54F-DF307457936B}"/>
                </a:ext>
              </a:extLst>
            </p:cNvPr>
            <p:cNvGrpSpPr/>
            <p:nvPr/>
          </p:nvGrpSpPr>
          <p:grpSpPr>
            <a:xfrm>
              <a:off x="0" y="43144"/>
              <a:ext cx="1008722" cy="1008722"/>
              <a:chOff x="0" y="0"/>
              <a:chExt cx="812800" cy="812800"/>
            </a:xfrm>
          </p:grpSpPr>
          <p:sp>
            <p:nvSpPr>
              <p:cNvPr id="82" name="Freeform 26">
                <a:extLst>
                  <a:ext uri="{FF2B5EF4-FFF2-40B4-BE49-F238E27FC236}">
                    <a16:creationId xmlns:a16="http://schemas.microsoft.com/office/drawing/2014/main" id="{B48C253F-BC20-9E76-F05F-559D033E663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83" name="TextBox 27">
                <a:extLst>
                  <a:ext uri="{FF2B5EF4-FFF2-40B4-BE49-F238E27FC236}">
                    <a16:creationId xmlns:a16="http://schemas.microsoft.com/office/drawing/2014/main" id="{EAB84CC0-A847-8E32-6AC9-BF058EC7598B}"/>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78" name="Freeform 28">
              <a:extLst>
                <a:ext uri="{FF2B5EF4-FFF2-40B4-BE49-F238E27FC236}">
                  <a16:creationId xmlns:a16="http://schemas.microsoft.com/office/drawing/2014/main" id="{B2AC8D3D-6A79-2FCC-03CA-ED318960C73F}"/>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80" name="TextBox 29">
              <a:extLst>
                <a:ext uri="{FF2B5EF4-FFF2-40B4-BE49-F238E27FC236}">
                  <a16:creationId xmlns:a16="http://schemas.microsoft.com/office/drawing/2014/main" id="{820EFCDB-D3E7-1D38-7B4B-ED0EBA97B7B7}"/>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a:solidFill>
                    <a:srgbClr val="FFFFFF"/>
                  </a:solidFill>
                  <a:latin typeface="League Spartan"/>
                </a:rPr>
                <a:t> made </a:t>
              </a:r>
            </a:p>
            <a:p>
              <a:pPr algn="l">
                <a:lnSpc>
                  <a:spcPts val="1749"/>
                </a:lnSpc>
              </a:pPr>
              <a:r>
                <a:rPr lang="en-US" sz="1495" spc="-74">
                  <a:solidFill>
                    <a:srgbClr val="FFFFFF"/>
                  </a:solidFill>
                  <a:latin typeface="League Spartan"/>
                </a:rPr>
                <a:t>       site</a:t>
              </a:r>
            </a:p>
          </p:txBody>
        </p:sp>
        <p:sp>
          <p:nvSpPr>
            <p:cNvPr id="81" name="TextBox 30">
              <a:extLst>
                <a:ext uri="{FF2B5EF4-FFF2-40B4-BE49-F238E27FC236}">
                  <a16:creationId xmlns:a16="http://schemas.microsoft.com/office/drawing/2014/main" id="{78531E9F-D640-6C9A-F8EC-992CF27F6A2A}"/>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84" name="Group 24">
            <a:extLst>
              <a:ext uri="{FF2B5EF4-FFF2-40B4-BE49-F238E27FC236}">
                <a16:creationId xmlns:a16="http://schemas.microsoft.com/office/drawing/2014/main" id="{146ED0AE-33EE-10ED-15C1-BEF39CF07733}"/>
              </a:ext>
            </a:extLst>
          </p:cNvPr>
          <p:cNvGrpSpPr/>
          <p:nvPr/>
        </p:nvGrpSpPr>
        <p:grpSpPr>
          <a:xfrm>
            <a:off x="6747705" y="3673515"/>
            <a:ext cx="849460" cy="756542"/>
            <a:chOff x="0" y="43144"/>
            <a:chExt cx="1132614" cy="1008722"/>
          </a:xfrm>
        </p:grpSpPr>
        <p:grpSp>
          <p:nvGrpSpPr>
            <p:cNvPr id="85" name="Group 25">
              <a:extLst>
                <a:ext uri="{FF2B5EF4-FFF2-40B4-BE49-F238E27FC236}">
                  <a16:creationId xmlns:a16="http://schemas.microsoft.com/office/drawing/2014/main" id="{355E9B73-BD56-12C3-A15D-304105DC9B94}"/>
                </a:ext>
              </a:extLst>
            </p:cNvPr>
            <p:cNvGrpSpPr/>
            <p:nvPr/>
          </p:nvGrpSpPr>
          <p:grpSpPr>
            <a:xfrm>
              <a:off x="0" y="43144"/>
              <a:ext cx="1008722" cy="1008722"/>
              <a:chOff x="0" y="0"/>
              <a:chExt cx="812800" cy="812800"/>
            </a:xfrm>
          </p:grpSpPr>
          <p:sp>
            <p:nvSpPr>
              <p:cNvPr id="89" name="Freeform 26">
                <a:extLst>
                  <a:ext uri="{FF2B5EF4-FFF2-40B4-BE49-F238E27FC236}">
                    <a16:creationId xmlns:a16="http://schemas.microsoft.com/office/drawing/2014/main" id="{5D21F326-035D-1800-2AEA-94A1440D4AE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90" name="TextBox 27">
                <a:extLst>
                  <a:ext uri="{FF2B5EF4-FFF2-40B4-BE49-F238E27FC236}">
                    <a16:creationId xmlns:a16="http://schemas.microsoft.com/office/drawing/2014/main" id="{D3637391-96D3-AD37-094D-340C09B08844}"/>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86" name="Freeform 28">
              <a:extLst>
                <a:ext uri="{FF2B5EF4-FFF2-40B4-BE49-F238E27FC236}">
                  <a16:creationId xmlns:a16="http://schemas.microsoft.com/office/drawing/2014/main" id="{E5F9AE00-691C-D0EA-CE57-51420C5CD762}"/>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87" name="TextBox 29">
              <a:extLst>
                <a:ext uri="{FF2B5EF4-FFF2-40B4-BE49-F238E27FC236}">
                  <a16:creationId xmlns:a16="http://schemas.microsoft.com/office/drawing/2014/main" id="{01A17091-D2DB-32D4-BEF8-37213EDD5EE1}"/>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a:solidFill>
                    <a:srgbClr val="FFFFFF"/>
                  </a:solidFill>
                  <a:latin typeface="League Spartan"/>
                </a:rPr>
                <a:t> made </a:t>
              </a:r>
            </a:p>
            <a:p>
              <a:pPr algn="l">
                <a:lnSpc>
                  <a:spcPts val="1749"/>
                </a:lnSpc>
              </a:pPr>
              <a:r>
                <a:rPr lang="en-US" sz="1495" spc="-74">
                  <a:solidFill>
                    <a:srgbClr val="FFFFFF"/>
                  </a:solidFill>
                  <a:latin typeface="League Spartan"/>
                </a:rPr>
                <a:t>       site</a:t>
              </a:r>
            </a:p>
          </p:txBody>
        </p:sp>
        <p:sp>
          <p:nvSpPr>
            <p:cNvPr id="88" name="TextBox 30">
              <a:extLst>
                <a:ext uri="{FF2B5EF4-FFF2-40B4-BE49-F238E27FC236}">
                  <a16:creationId xmlns:a16="http://schemas.microsoft.com/office/drawing/2014/main" id="{D75B8544-C5F2-981F-4B41-1FB6FC4D4754}"/>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91" name="Group 24">
            <a:extLst>
              <a:ext uri="{FF2B5EF4-FFF2-40B4-BE49-F238E27FC236}">
                <a16:creationId xmlns:a16="http://schemas.microsoft.com/office/drawing/2014/main" id="{C44F07FF-90A8-1B46-371B-6BBFC6B81B93}"/>
              </a:ext>
            </a:extLst>
          </p:cNvPr>
          <p:cNvGrpSpPr/>
          <p:nvPr/>
        </p:nvGrpSpPr>
        <p:grpSpPr>
          <a:xfrm>
            <a:off x="13000805" y="3625394"/>
            <a:ext cx="849460" cy="756542"/>
            <a:chOff x="0" y="43144"/>
            <a:chExt cx="1132614" cy="1008722"/>
          </a:xfrm>
        </p:grpSpPr>
        <p:grpSp>
          <p:nvGrpSpPr>
            <p:cNvPr id="92" name="Group 25">
              <a:extLst>
                <a:ext uri="{FF2B5EF4-FFF2-40B4-BE49-F238E27FC236}">
                  <a16:creationId xmlns:a16="http://schemas.microsoft.com/office/drawing/2014/main" id="{64520AAF-36E9-A4BF-1A0C-6A90327CD4A9}"/>
                </a:ext>
              </a:extLst>
            </p:cNvPr>
            <p:cNvGrpSpPr/>
            <p:nvPr/>
          </p:nvGrpSpPr>
          <p:grpSpPr>
            <a:xfrm>
              <a:off x="0" y="43144"/>
              <a:ext cx="1008722" cy="1008722"/>
              <a:chOff x="0" y="0"/>
              <a:chExt cx="812800" cy="812800"/>
            </a:xfrm>
          </p:grpSpPr>
          <p:sp>
            <p:nvSpPr>
              <p:cNvPr id="96" name="Freeform 26">
                <a:extLst>
                  <a:ext uri="{FF2B5EF4-FFF2-40B4-BE49-F238E27FC236}">
                    <a16:creationId xmlns:a16="http://schemas.microsoft.com/office/drawing/2014/main" id="{E53C02D6-AA95-B455-F5B3-2F5DB7C1349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97" name="TextBox 27">
                <a:extLst>
                  <a:ext uri="{FF2B5EF4-FFF2-40B4-BE49-F238E27FC236}">
                    <a16:creationId xmlns:a16="http://schemas.microsoft.com/office/drawing/2014/main" id="{032A9CF9-CCB7-B568-02C4-2ABA6BA32E60}"/>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93" name="Freeform 28">
              <a:extLst>
                <a:ext uri="{FF2B5EF4-FFF2-40B4-BE49-F238E27FC236}">
                  <a16:creationId xmlns:a16="http://schemas.microsoft.com/office/drawing/2014/main" id="{18E79CA1-0BD4-DAC1-AF98-C28AAEA15A47}"/>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94" name="TextBox 29">
              <a:extLst>
                <a:ext uri="{FF2B5EF4-FFF2-40B4-BE49-F238E27FC236}">
                  <a16:creationId xmlns:a16="http://schemas.microsoft.com/office/drawing/2014/main" id="{D9859925-57EB-53D9-F33D-6E5F208CA6A1}"/>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a:solidFill>
                    <a:srgbClr val="FFFFFF"/>
                  </a:solidFill>
                  <a:latin typeface="League Spartan"/>
                </a:rPr>
                <a:t> made </a:t>
              </a:r>
            </a:p>
            <a:p>
              <a:pPr algn="l">
                <a:lnSpc>
                  <a:spcPts val="1749"/>
                </a:lnSpc>
              </a:pPr>
              <a:r>
                <a:rPr lang="en-US" sz="1495" spc="-74">
                  <a:solidFill>
                    <a:srgbClr val="FFFFFF"/>
                  </a:solidFill>
                  <a:latin typeface="League Spartan"/>
                </a:rPr>
                <a:t>       site</a:t>
              </a:r>
            </a:p>
          </p:txBody>
        </p:sp>
        <p:sp>
          <p:nvSpPr>
            <p:cNvPr id="95" name="TextBox 30">
              <a:extLst>
                <a:ext uri="{FF2B5EF4-FFF2-40B4-BE49-F238E27FC236}">
                  <a16:creationId xmlns:a16="http://schemas.microsoft.com/office/drawing/2014/main" id="{BE927A0D-24E7-B253-0D24-7B2B08140854}"/>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24" name="Group 39">
            <a:extLst>
              <a:ext uri="{FF2B5EF4-FFF2-40B4-BE49-F238E27FC236}">
                <a16:creationId xmlns:a16="http://schemas.microsoft.com/office/drawing/2014/main" id="{5860F22A-E470-2D2F-737D-D076144564DC}"/>
              </a:ext>
            </a:extLst>
          </p:cNvPr>
          <p:cNvGrpSpPr/>
          <p:nvPr/>
        </p:nvGrpSpPr>
        <p:grpSpPr>
          <a:xfrm>
            <a:off x="8785147" y="3696285"/>
            <a:ext cx="839876" cy="634435"/>
            <a:chOff x="0" y="0"/>
            <a:chExt cx="1119835" cy="845912"/>
          </a:xfrm>
        </p:grpSpPr>
        <p:grpSp>
          <p:nvGrpSpPr>
            <p:cNvPr id="25" name="Group 40">
              <a:extLst>
                <a:ext uri="{FF2B5EF4-FFF2-40B4-BE49-F238E27FC236}">
                  <a16:creationId xmlns:a16="http://schemas.microsoft.com/office/drawing/2014/main" id="{936C1805-DD1D-6BB0-C576-2FBD7C443D07}"/>
                </a:ext>
              </a:extLst>
            </p:cNvPr>
            <p:cNvGrpSpPr/>
            <p:nvPr/>
          </p:nvGrpSpPr>
          <p:grpSpPr>
            <a:xfrm>
              <a:off x="0" y="371470"/>
              <a:ext cx="1119835" cy="474442"/>
              <a:chOff x="0" y="-28575"/>
              <a:chExt cx="831609" cy="352329"/>
            </a:xfrm>
          </p:grpSpPr>
          <p:sp>
            <p:nvSpPr>
              <p:cNvPr id="28" name="Freeform 41">
                <a:extLst>
                  <a:ext uri="{FF2B5EF4-FFF2-40B4-BE49-F238E27FC236}">
                    <a16:creationId xmlns:a16="http://schemas.microsoft.com/office/drawing/2014/main" id="{0D6E1968-5FA3-C53B-551C-9568FBB5556D}"/>
                  </a:ext>
                </a:extLst>
              </p:cNvPr>
              <p:cNvSpPr/>
              <p:nvPr/>
            </p:nvSpPr>
            <p:spPr>
              <a:xfrm>
                <a:off x="0" y="0"/>
                <a:ext cx="831609" cy="323754"/>
              </a:xfrm>
              <a:custGeom>
                <a:avLst/>
                <a:gdLst/>
                <a:ahLst/>
                <a:cxnLst/>
                <a:rect l="l" t="t" r="r" b="b"/>
                <a:pathLst>
                  <a:path w="831609" h="323754">
                    <a:moveTo>
                      <a:pt x="161877" y="0"/>
                    </a:moveTo>
                    <a:lnTo>
                      <a:pt x="669732" y="0"/>
                    </a:lnTo>
                    <a:cubicBezTo>
                      <a:pt x="712665" y="0"/>
                      <a:pt x="753839" y="17055"/>
                      <a:pt x="784197" y="47413"/>
                    </a:cubicBezTo>
                    <a:cubicBezTo>
                      <a:pt x="814555" y="77771"/>
                      <a:pt x="831609" y="118945"/>
                      <a:pt x="831609" y="161877"/>
                    </a:cubicBezTo>
                    <a:lnTo>
                      <a:pt x="831609" y="161877"/>
                    </a:lnTo>
                    <a:cubicBezTo>
                      <a:pt x="831609" y="204810"/>
                      <a:pt x="814555" y="245984"/>
                      <a:pt x="784197" y="276341"/>
                    </a:cubicBezTo>
                    <a:cubicBezTo>
                      <a:pt x="753839" y="306699"/>
                      <a:pt x="712665" y="323754"/>
                      <a:pt x="669732" y="323754"/>
                    </a:cubicBezTo>
                    <a:lnTo>
                      <a:pt x="161877" y="323754"/>
                    </a:lnTo>
                    <a:cubicBezTo>
                      <a:pt x="118945" y="323754"/>
                      <a:pt x="77771" y="306699"/>
                      <a:pt x="47413" y="276341"/>
                    </a:cubicBezTo>
                    <a:cubicBezTo>
                      <a:pt x="17055" y="245984"/>
                      <a:pt x="0" y="204810"/>
                      <a:pt x="0" y="161877"/>
                    </a:cubicBezTo>
                    <a:lnTo>
                      <a:pt x="0" y="161877"/>
                    </a:lnTo>
                    <a:cubicBezTo>
                      <a:pt x="0" y="118945"/>
                      <a:pt x="17055" y="77771"/>
                      <a:pt x="47413" y="47413"/>
                    </a:cubicBezTo>
                    <a:cubicBezTo>
                      <a:pt x="77771" y="17055"/>
                      <a:pt x="118945" y="0"/>
                      <a:pt x="161877" y="0"/>
                    </a:cubicBezTo>
                    <a:close/>
                  </a:path>
                </a:pathLst>
              </a:custGeom>
              <a:solidFill>
                <a:srgbClr val="18B210"/>
              </a:solidFill>
            </p:spPr>
            <p:txBody>
              <a:bodyPr/>
              <a:lstStyle/>
              <a:p>
                <a:endParaRPr lang="en-GB"/>
              </a:p>
            </p:txBody>
          </p:sp>
          <p:sp>
            <p:nvSpPr>
              <p:cNvPr id="29" name="TextBox 42">
                <a:extLst>
                  <a:ext uri="{FF2B5EF4-FFF2-40B4-BE49-F238E27FC236}">
                    <a16:creationId xmlns:a16="http://schemas.microsoft.com/office/drawing/2014/main" id="{D9AD4555-0E9F-D045-C90A-8EB38B3DEB8E}"/>
                  </a:ext>
                </a:extLst>
              </p:cNvPr>
              <p:cNvSpPr txBox="1"/>
              <p:nvPr/>
            </p:nvSpPr>
            <p:spPr>
              <a:xfrm>
                <a:off x="0" y="-28575"/>
                <a:ext cx="831609" cy="352329"/>
              </a:xfrm>
              <a:prstGeom prst="rect">
                <a:avLst/>
              </a:prstGeom>
            </p:spPr>
            <p:txBody>
              <a:bodyPr lIns="27376" tIns="27376" rIns="27376" bIns="27376" rtlCol="0" anchor="ctr"/>
              <a:lstStyle/>
              <a:p>
                <a:pPr algn="ctr">
                  <a:lnSpc>
                    <a:spcPts val="1959"/>
                  </a:lnSpc>
                </a:pPr>
                <a:endParaRPr/>
              </a:p>
            </p:txBody>
          </p:sp>
        </p:grpSp>
        <p:sp>
          <p:nvSpPr>
            <p:cNvPr id="26" name="TextBox 43">
              <a:extLst>
                <a:ext uri="{FF2B5EF4-FFF2-40B4-BE49-F238E27FC236}">
                  <a16:creationId xmlns:a16="http://schemas.microsoft.com/office/drawing/2014/main" id="{FAE3F0B9-B57B-2C51-8A8F-1DEAB21A4715}"/>
                </a:ext>
              </a:extLst>
            </p:cNvPr>
            <p:cNvSpPr txBox="1"/>
            <p:nvPr/>
          </p:nvSpPr>
          <p:spPr>
            <a:xfrm>
              <a:off x="28334" y="442006"/>
              <a:ext cx="1063167" cy="343273"/>
            </a:xfrm>
            <a:prstGeom prst="rect">
              <a:avLst/>
            </a:prstGeom>
          </p:spPr>
          <p:txBody>
            <a:bodyPr lIns="0" tIns="0" rIns="0" bIns="0" rtlCol="0" anchor="t">
              <a:spAutoFit/>
            </a:bodyPr>
            <a:lstStyle/>
            <a:p>
              <a:pPr algn="ctr">
                <a:lnSpc>
                  <a:spcPts val="2170"/>
                </a:lnSpc>
                <a:spcBef>
                  <a:spcPct val="0"/>
                </a:spcBef>
              </a:pPr>
              <a:r>
                <a:rPr lang="en-US" sz="1550" dirty="0">
                  <a:solidFill>
                    <a:srgbClr val="F2FBF4"/>
                  </a:solidFill>
                  <a:latin typeface="TAN Nimbus"/>
                </a:rPr>
                <a:t>vegan</a:t>
              </a:r>
            </a:p>
          </p:txBody>
        </p:sp>
        <p:sp>
          <p:nvSpPr>
            <p:cNvPr id="27" name="Freeform 44">
              <a:extLst>
                <a:ext uri="{FF2B5EF4-FFF2-40B4-BE49-F238E27FC236}">
                  <a16:creationId xmlns:a16="http://schemas.microsoft.com/office/drawing/2014/main" id="{4FD6F598-97DD-CCC5-4BBA-125F10E98EEC}"/>
                </a:ext>
              </a:extLst>
            </p:cNvPr>
            <p:cNvSpPr/>
            <p:nvPr/>
          </p:nvSpPr>
          <p:spPr>
            <a:xfrm>
              <a:off x="180716" y="0"/>
              <a:ext cx="758403" cy="457882"/>
            </a:xfrm>
            <a:custGeom>
              <a:avLst/>
              <a:gdLst/>
              <a:ahLst/>
              <a:cxnLst/>
              <a:rect l="l" t="t" r="r" b="b"/>
              <a:pathLst>
                <a:path w="758403" h="457882">
                  <a:moveTo>
                    <a:pt x="0" y="0"/>
                  </a:moveTo>
                  <a:lnTo>
                    <a:pt x="758403" y="0"/>
                  </a:lnTo>
                  <a:lnTo>
                    <a:pt x="758403" y="457882"/>
                  </a:lnTo>
                  <a:lnTo>
                    <a:pt x="0" y="45788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grpSp>
      <p:grpSp>
        <p:nvGrpSpPr>
          <p:cNvPr id="30" name="Group 24">
            <a:extLst>
              <a:ext uri="{FF2B5EF4-FFF2-40B4-BE49-F238E27FC236}">
                <a16:creationId xmlns:a16="http://schemas.microsoft.com/office/drawing/2014/main" id="{001536CD-6602-1C4B-8692-3E864532BF87}"/>
              </a:ext>
            </a:extLst>
          </p:cNvPr>
          <p:cNvGrpSpPr/>
          <p:nvPr/>
        </p:nvGrpSpPr>
        <p:grpSpPr>
          <a:xfrm>
            <a:off x="9825996" y="3628855"/>
            <a:ext cx="849460" cy="756542"/>
            <a:chOff x="0" y="43144"/>
            <a:chExt cx="1132614" cy="1008722"/>
          </a:xfrm>
        </p:grpSpPr>
        <p:grpSp>
          <p:nvGrpSpPr>
            <p:cNvPr id="52" name="Group 25">
              <a:extLst>
                <a:ext uri="{FF2B5EF4-FFF2-40B4-BE49-F238E27FC236}">
                  <a16:creationId xmlns:a16="http://schemas.microsoft.com/office/drawing/2014/main" id="{900C82B1-E21E-E4FF-4088-576D7A887B10}"/>
                </a:ext>
              </a:extLst>
            </p:cNvPr>
            <p:cNvGrpSpPr/>
            <p:nvPr/>
          </p:nvGrpSpPr>
          <p:grpSpPr>
            <a:xfrm>
              <a:off x="0" y="43144"/>
              <a:ext cx="1008722" cy="1008722"/>
              <a:chOff x="0" y="0"/>
              <a:chExt cx="812800" cy="812800"/>
            </a:xfrm>
          </p:grpSpPr>
          <p:sp>
            <p:nvSpPr>
              <p:cNvPr id="56" name="Freeform 26">
                <a:extLst>
                  <a:ext uri="{FF2B5EF4-FFF2-40B4-BE49-F238E27FC236}">
                    <a16:creationId xmlns:a16="http://schemas.microsoft.com/office/drawing/2014/main" id="{F90B8E75-B957-6544-CF75-95647508351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57" name="TextBox 27">
                <a:extLst>
                  <a:ext uri="{FF2B5EF4-FFF2-40B4-BE49-F238E27FC236}">
                    <a16:creationId xmlns:a16="http://schemas.microsoft.com/office/drawing/2014/main" id="{610ABC54-33AB-4D51-D27B-D134B2B49D7A}"/>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53" name="Freeform 28">
              <a:extLst>
                <a:ext uri="{FF2B5EF4-FFF2-40B4-BE49-F238E27FC236}">
                  <a16:creationId xmlns:a16="http://schemas.microsoft.com/office/drawing/2014/main" id="{F4C5CA25-B20A-1D3D-39E8-3D449056FF02}"/>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54" name="TextBox 29">
              <a:extLst>
                <a:ext uri="{FF2B5EF4-FFF2-40B4-BE49-F238E27FC236}">
                  <a16:creationId xmlns:a16="http://schemas.microsoft.com/office/drawing/2014/main" id="{9F3C6271-9A16-14FC-34BB-B71FCB67B65A}"/>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a:solidFill>
                    <a:srgbClr val="FFFFFF"/>
                  </a:solidFill>
                  <a:latin typeface="League Spartan"/>
                </a:rPr>
                <a:t> made </a:t>
              </a:r>
            </a:p>
            <a:p>
              <a:pPr algn="l">
                <a:lnSpc>
                  <a:spcPts val="1749"/>
                </a:lnSpc>
              </a:pPr>
              <a:r>
                <a:rPr lang="en-US" sz="1495" spc="-74">
                  <a:solidFill>
                    <a:srgbClr val="FFFFFF"/>
                  </a:solidFill>
                  <a:latin typeface="League Spartan"/>
                </a:rPr>
                <a:t>       site</a:t>
              </a:r>
            </a:p>
          </p:txBody>
        </p:sp>
        <p:sp>
          <p:nvSpPr>
            <p:cNvPr id="55" name="TextBox 30">
              <a:extLst>
                <a:ext uri="{FF2B5EF4-FFF2-40B4-BE49-F238E27FC236}">
                  <a16:creationId xmlns:a16="http://schemas.microsoft.com/office/drawing/2014/main" id="{50A77CD3-7668-49F1-74FB-CC5FCE308997}"/>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sp>
        <p:nvSpPr>
          <p:cNvPr id="67" name="Freeform 23">
            <a:extLst>
              <a:ext uri="{FF2B5EF4-FFF2-40B4-BE49-F238E27FC236}">
                <a16:creationId xmlns:a16="http://schemas.microsoft.com/office/drawing/2014/main" id="{2DC64475-2AC2-F817-5946-303750FB3209}"/>
              </a:ext>
            </a:extLst>
          </p:cNvPr>
          <p:cNvSpPr/>
          <p:nvPr/>
        </p:nvSpPr>
        <p:spPr>
          <a:xfrm flipH="1">
            <a:off x="5184779" y="3743242"/>
            <a:ext cx="424791" cy="647188"/>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nvGrpSpPr>
          <p:cNvPr id="98" name="Group 24">
            <a:extLst>
              <a:ext uri="{FF2B5EF4-FFF2-40B4-BE49-F238E27FC236}">
                <a16:creationId xmlns:a16="http://schemas.microsoft.com/office/drawing/2014/main" id="{2626CFC7-5192-AE80-A8B4-17F4747EA704}"/>
              </a:ext>
            </a:extLst>
          </p:cNvPr>
          <p:cNvGrpSpPr/>
          <p:nvPr/>
        </p:nvGrpSpPr>
        <p:grpSpPr>
          <a:xfrm>
            <a:off x="16071970" y="9078179"/>
            <a:ext cx="849460" cy="756542"/>
            <a:chOff x="0" y="43144"/>
            <a:chExt cx="1132614" cy="1008722"/>
          </a:xfrm>
        </p:grpSpPr>
        <p:grpSp>
          <p:nvGrpSpPr>
            <p:cNvPr id="99" name="Group 25">
              <a:extLst>
                <a:ext uri="{FF2B5EF4-FFF2-40B4-BE49-F238E27FC236}">
                  <a16:creationId xmlns:a16="http://schemas.microsoft.com/office/drawing/2014/main" id="{88945DEF-3233-F134-FA7B-5BC3A655575F}"/>
                </a:ext>
              </a:extLst>
            </p:cNvPr>
            <p:cNvGrpSpPr/>
            <p:nvPr/>
          </p:nvGrpSpPr>
          <p:grpSpPr>
            <a:xfrm>
              <a:off x="0" y="43144"/>
              <a:ext cx="1008722" cy="1008722"/>
              <a:chOff x="0" y="0"/>
              <a:chExt cx="812800" cy="812800"/>
            </a:xfrm>
          </p:grpSpPr>
          <p:sp>
            <p:nvSpPr>
              <p:cNvPr id="103" name="Freeform 26">
                <a:extLst>
                  <a:ext uri="{FF2B5EF4-FFF2-40B4-BE49-F238E27FC236}">
                    <a16:creationId xmlns:a16="http://schemas.microsoft.com/office/drawing/2014/main" id="{1897F4BF-41CC-1520-EF55-A50F40C7340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104" name="TextBox 27">
                <a:extLst>
                  <a:ext uri="{FF2B5EF4-FFF2-40B4-BE49-F238E27FC236}">
                    <a16:creationId xmlns:a16="http://schemas.microsoft.com/office/drawing/2014/main" id="{303FB8DA-1F2A-667C-D901-26B2CA420AC1}"/>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100" name="Freeform 28">
              <a:extLst>
                <a:ext uri="{FF2B5EF4-FFF2-40B4-BE49-F238E27FC236}">
                  <a16:creationId xmlns:a16="http://schemas.microsoft.com/office/drawing/2014/main" id="{E7E8CE23-C869-AEAD-DD8B-B4399697F31F}"/>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101" name="TextBox 29">
              <a:extLst>
                <a:ext uri="{FF2B5EF4-FFF2-40B4-BE49-F238E27FC236}">
                  <a16:creationId xmlns:a16="http://schemas.microsoft.com/office/drawing/2014/main" id="{4E8145B9-BA8D-7AB8-AEA7-3FC48240935D}"/>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a:solidFill>
                    <a:srgbClr val="FFFFFF"/>
                  </a:solidFill>
                  <a:latin typeface="League Spartan"/>
                </a:rPr>
                <a:t> made </a:t>
              </a:r>
            </a:p>
            <a:p>
              <a:pPr algn="l">
                <a:lnSpc>
                  <a:spcPts val="1749"/>
                </a:lnSpc>
              </a:pPr>
              <a:r>
                <a:rPr lang="en-US" sz="1495" spc="-74">
                  <a:solidFill>
                    <a:srgbClr val="FFFFFF"/>
                  </a:solidFill>
                  <a:latin typeface="League Spartan"/>
                </a:rPr>
                <a:t>       site</a:t>
              </a:r>
            </a:p>
          </p:txBody>
        </p:sp>
        <p:sp>
          <p:nvSpPr>
            <p:cNvPr id="102" name="TextBox 30">
              <a:extLst>
                <a:ext uri="{FF2B5EF4-FFF2-40B4-BE49-F238E27FC236}">
                  <a16:creationId xmlns:a16="http://schemas.microsoft.com/office/drawing/2014/main" id="{2F2A973D-B892-6C84-3621-1BBB45548FDB}"/>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105" name="Group 94">
            <a:extLst>
              <a:ext uri="{FF2B5EF4-FFF2-40B4-BE49-F238E27FC236}">
                <a16:creationId xmlns:a16="http://schemas.microsoft.com/office/drawing/2014/main" id="{FECA2E41-5B40-07EE-85B5-A9641DDDDFFA}"/>
              </a:ext>
            </a:extLst>
          </p:cNvPr>
          <p:cNvGrpSpPr/>
          <p:nvPr/>
        </p:nvGrpSpPr>
        <p:grpSpPr>
          <a:xfrm>
            <a:off x="15210657" y="9220675"/>
            <a:ext cx="693343" cy="544662"/>
            <a:chOff x="0" y="0"/>
            <a:chExt cx="924457" cy="726216"/>
          </a:xfrm>
        </p:grpSpPr>
        <p:sp>
          <p:nvSpPr>
            <p:cNvPr id="106" name="Freeform 95">
              <a:extLst>
                <a:ext uri="{FF2B5EF4-FFF2-40B4-BE49-F238E27FC236}">
                  <a16:creationId xmlns:a16="http://schemas.microsoft.com/office/drawing/2014/main" id="{9F718071-B77B-88A3-B337-32A2497BFF59}"/>
                </a:ext>
              </a:extLst>
            </p:cNvPr>
            <p:cNvSpPr/>
            <p:nvPr/>
          </p:nvSpPr>
          <p:spPr>
            <a:xfrm>
              <a:off x="115753" y="0"/>
              <a:ext cx="808704" cy="726216"/>
            </a:xfrm>
            <a:custGeom>
              <a:avLst/>
              <a:gdLst/>
              <a:ahLst/>
              <a:cxnLst/>
              <a:rect l="l" t="t" r="r" b="b"/>
              <a:pathLst>
                <a:path w="808704" h="726216">
                  <a:moveTo>
                    <a:pt x="0" y="0"/>
                  </a:moveTo>
                  <a:lnTo>
                    <a:pt x="808705" y="0"/>
                  </a:lnTo>
                  <a:lnTo>
                    <a:pt x="808705" y="726216"/>
                  </a:lnTo>
                  <a:lnTo>
                    <a:pt x="0" y="726216"/>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107" name="TextBox 96">
              <a:extLst>
                <a:ext uri="{FF2B5EF4-FFF2-40B4-BE49-F238E27FC236}">
                  <a16:creationId xmlns:a16="http://schemas.microsoft.com/office/drawing/2014/main" id="{3E4D5E62-D4BB-2CE3-D846-FCE3304CAEBA}"/>
                </a:ext>
              </a:extLst>
            </p:cNvPr>
            <p:cNvSpPr txBox="1"/>
            <p:nvPr/>
          </p:nvSpPr>
          <p:spPr>
            <a:xfrm>
              <a:off x="96104" y="283129"/>
              <a:ext cx="828353" cy="302894"/>
            </a:xfrm>
            <a:prstGeom prst="rect">
              <a:avLst/>
            </a:prstGeom>
          </p:spPr>
          <p:txBody>
            <a:bodyPr lIns="0" tIns="0" rIns="0" bIns="0" rtlCol="0" anchor="t">
              <a:spAutoFit/>
            </a:bodyPr>
            <a:lstStyle/>
            <a:p>
              <a:pPr algn="ctr">
                <a:lnSpc>
                  <a:spcPts val="1683"/>
                </a:lnSpc>
              </a:pPr>
              <a:r>
                <a:rPr lang="en-US" sz="1650">
                  <a:solidFill>
                    <a:srgbClr val="FFFCF5"/>
                  </a:solidFill>
                  <a:latin typeface="Playfair Display Heavy"/>
                </a:rPr>
                <a:t>sugar</a:t>
              </a:r>
            </a:p>
          </p:txBody>
        </p:sp>
        <p:sp>
          <p:nvSpPr>
            <p:cNvPr id="108" name="TextBox 97">
              <a:extLst>
                <a:ext uri="{FF2B5EF4-FFF2-40B4-BE49-F238E27FC236}">
                  <a16:creationId xmlns:a16="http://schemas.microsoft.com/office/drawing/2014/main" id="{589D7120-8EA4-A74A-ECE8-E2CABE172F12}"/>
                </a:ext>
              </a:extLst>
            </p:cNvPr>
            <p:cNvSpPr txBox="1"/>
            <p:nvPr/>
          </p:nvSpPr>
          <p:spPr>
            <a:xfrm>
              <a:off x="0" y="117394"/>
              <a:ext cx="828353" cy="302894"/>
            </a:xfrm>
            <a:prstGeom prst="rect">
              <a:avLst/>
            </a:prstGeom>
          </p:spPr>
          <p:txBody>
            <a:bodyPr lIns="0" tIns="0" rIns="0" bIns="0" rtlCol="0" anchor="t">
              <a:spAutoFit/>
            </a:bodyPr>
            <a:lstStyle/>
            <a:p>
              <a:pPr algn="ctr">
                <a:lnSpc>
                  <a:spcPts val="1683"/>
                </a:lnSpc>
              </a:pPr>
              <a:r>
                <a:rPr lang="en-US" sz="1650" dirty="0">
                  <a:solidFill>
                    <a:srgbClr val="FFFCF5"/>
                  </a:solidFill>
                  <a:latin typeface="Playfair Display Heavy"/>
                </a:rPr>
                <a:t>low</a:t>
              </a:r>
            </a:p>
          </p:txBody>
        </p:sp>
      </p:grpSp>
      <p:grpSp>
        <p:nvGrpSpPr>
          <p:cNvPr id="9" name="Group 39">
            <a:extLst>
              <a:ext uri="{FF2B5EF4-FFF2-40B4-BE49-F238E27FC236}">
                <a16:creationId xmlns:a16="http://schemas.microsoft.com/office/drawing/2014/main" id="{1DF85623-9B65-E4DB-9499-6F3EF8B79874}"/>
              </a:ext>
            </a:extLst>
          </p:cNvPr>
          <p:cNvGrpSpPr/>
          <p:nvPr/>
        </p:nvGrpSpPr>
        <p:grpSpPr>
          <a:xfrm>
            <a:off x="1584690" y="9181622"/>
            <a:ext cx="839876" cy="634435"/>
            <a:chOff x="0" y="0"/>
            <a:chExt cx="1119835" cy="845912"/>
          </a:xfrm>
        </p:grpSpPr>
        <p:grpSp>
          <p:nvGrpSpPr>
            <p:cNvPr id="33" name="Group 40">
              <a:extLst>
                <a:ext uri="{FF2B5EF4-FFF2-40B4-BE49-F238E27FC236}">
                  <a16:creationId xmlns:a16="http://schemas.microsoft.com/office/drawing/2014/main" id="{CD85887B-D240-7CBA-6804-0A1B74DB7AFE}"/>
                </a:ext>
              </a:extLst>
            </p:cNvPr>
            <p:cNvGrpSpPr/>
            <p:nvPr/>
          </p:nvGrpSpPr>
          <p:grpSpPr>
            <a:xfrm>
              <a:off x="0" y="371470"/>
              <a:ext cx="1119835" cy="474442"/>
              <a:chOff x="0" y="-28575"/>
              <a:chExt cx="831609" cy="352329"/>
            </a:xfrm>
          </p:grpSpPr>
          <p:sp>
            <p:nvSpPr>
              <p:cNvPr id="36" name="Freeform 41">
                <a:extLst>
                  <a:ext uri="{FF2B5EF4-FFF2-40B4-BE49-F238E27FC236}">
                    <a16:creationId xmlns:a16="http://schemas.microsoft.com/office/drawing/2014/main" id="{3EF0AD84-1F37-770F-4884-F5696A8981AA}"/>
                  </a:ext>
                </a:extLst>
              </p:cNvPr>
              <p:cNvSpPr/>
              <p:nvPr/>
            </p:nvSpPr>
            <p:spPr>
              <a:xfrm>
                <a:off x="0" y="0"/>
                <a:ext cx="831609" cy="323754"/>
              </a:xfrm>
              <a:custGeom>
                <a:avLst/>
                <a:gdLst/>
                <a:ahLst/>
                <a:cxnLst/>
                <a:rect l="l" t="t" r="r" b="b"/>
                <a:pathLst>
                  <a:path w="831609" h="323754">
                    <a:moveTo>
                      <a:pt x="161877" y="0"/>
                    </a:moveTo>
                    <a:lnTo>
                      <a:pt x="669732" y="0"/>
                    </a:lnTo>
                    <a:cubicBezTo>
                      <a:pt x="712665" y="0"/>
                      <a:pt x="753839" y="17055"/>
                      <a:pt x="784197" y="47413"/>
                    </a:cubicBezTo>
                    <a:cubicBezTo>
                      <a:pt x="814555" y="77771"/>
                      <a:pt x="831609" y="118945"/>
                      <a:pt x="831609" y="161877"/>
                    </a:cubicBezTo>
                    <a:lnTo>
                      <a:pt x="831609" y="161877"/>
                    </a:lnTo>
                    <a:cubicBezTo>
                      <a:pt x="831609" y="204810"/>
                      <a:pt x="814555" y="245984"/>
                      <a:pt x="784197" y="276341"/>
                    </a:cubicBezTo>
                    <a:cubicBezTo>
                      <a:pt x="753839" y="306699"/>
                      <a:pt x="712665" y="323754"/>
                      <a:pt x="669732" y="323754"/>
                    </a:cubicBezTo>
                    <a:lnTo>
                      <a:pt x="161877" y="323754"/>
                    </a:lnTo>
                    <a:cubicBezTo>
                      <a:pt x="118945" y="323754"/>
                      <a:pt x="77771" y="306699"/>
                      <a:pt x="47413" y="276341"/>
                    </a:cubicBezTo>
                    <a:cubicBezTo>
                      <a:pt x="17055" y="245984"/>
                      <a:pt x="0" y="204810"/>
                      <a:pt x="0" y="161877"/>
                    </a:cubicBezTo>
                    <a:lnTo>
                      <a:pt x="0" y="161877"/>
                    </a:lnTo>
                    <a:cubicBezTo>
                      <a:pt x="0" y="118945"/>
                      <a:pt x="17055" y="77771"/>
                      <a:pt x="47413" y="47413"/>
                    </a:cubicBezTo>
                    <a:cubicBezTo>
                      <a:pt x="77771" y="17055"/>
                      <a:pt x="118945" y="0"/>
                      <a:pt x="161877" y="0"/>
                    </a:cubicBezTo>
                    <a:close/>
                  </a:path>
                </a:pathLst>
              </a:custGeom>
              <a:solidFill>
                <a:srgbClr val="18B210"/>
              </a:solidFill>
            </p:spPr>
            <p:txBody>
              <a:bodyPr/>
              <a:lstStyle/>
              <a:p>
                <a:endParaRPr lang="en-GB"/>
              </a:p>
            </p:txBody>
          </p:sp>
          <p:sp>
            <p:nvSpPr>
              <p:cNvPr id="37" name="TextBox 42">
                <a:extLst>
                  <a:ext uri="{FF2B5EF4-FFF2-40B4-BE49-F238E27FC236}">
                    <a16:creationId xmlns:a16="http://schemas.microsoft.com/office/drawing/2014/main" id="{E3021F25-B3CF-2237-7428-8EF9BC891DA5}"/>
                  </a:ext>
                </a:extLst>
              </p:cNvPr>
              <p:cNvSpPr txBox="1"/>
              <p:nvPr/>
            </p:nvSpPr>
            <p:spPr>
              <a:xfrm>
                <a:off x="0" y="-28575"/>
                <a:ext cx="831609" cy="352329"/>
              </a:xfrm>
              <a:prstGeom prst="rect">
                <a:avLst/>
              </a:prstGeom>
            </p:spPr>
            <p:txBody>
              <a:bodyPr lIns="27376" tIns="27376" rIns="27376" bIns="27376" rtlCol="0" anchor="ctr"/>
              <a:lstStyle/>
              <a:p>
                <a:pPr algn="ctr">
                  <a:lnSpc>
                    <a:spcPts val="1959"/>
                  </a:lnSpc>
                </a:pPr>
                <a:endParaRPr/>
              </a:p>
            </p:txBody>
          </p:sp>
        </p:grpSp>
        <p:sp>
          <p:nvSpPr>
            <p:cNvPr id="34" name="TextBox 43">
              <a:extLst>
                <a:ext uri="{FF2B5EF4-FFF2-40B4-BE49-F238E27FC236}">
                  <a16:creationId xmlns:a16="http://schemas.microsoft.com/office/drawing/2014/main" id="{223BF554-9BE1-2FE4-F428-705F120CC189}"/>
                </a:ext>
              </a:extLst>
            </p:cNvPr>
            <p:cNvSpPr txBox="1"/>
            <p:nvPr/>
          </p:nvSpPr>
          <p:spPr>
            <a:xfrm>
              <a:off x="28334" y="442006"/>
              <a:ext cx="1063167" cy="343273"/>
            </a:xfrm>
            <a:prstGeom prst="rect">
              <a:avLst/>
            </a:prstGeom>
          </p:spPr>
          <p:txBody>
            <a:bodyPr lIns="0" tIns="0" rIns="0" bIns="0" rtlCol="0" anchor="t">
              <a:spAutoFit/>
            </a:bodyPr>
            <a:lstStyle/>
            <a:p>
              <a:pPr algn="ctr">
                <a:lnSpc>
                  <a:spcPts val="2170"/>
                </a:lnSpc>
                <a:spcBef>
                  <a:spcPct val="0"/>
                </a:spcBef>
              </a:pPr>
              <a:r>
                <a:rPr lang="en-US" sz="1550" dirty="0">
                  <a:solidFill>
                    <a:srgbClr val="F2FBF4"/>
                  </a:solidFill>
                  <a:latin typeface="TAN Nimbus"/>
                </a:rPr>
                <a:t>vegan</a:t>
              </a:r>
            </a:p>
          </p:txBody>
        </p:sp>
        <p:sp>
          <p:nvSpPr>
            <p:cNvPr id="35" name="Freeform 44">
              <a:extLst>
                <a:ext uri="{FF2B5EF4-FFF2-40B4-BE49-F238E27FC236}">
                  <a16:creationId xmlns:a16="http://schemas.microsoft.com/office/drawing/2014/main" id="{E50C2A28-1D0F-F6D5-92E5-4FEFCF3FF722}"/>
                </a:ext>
              </a:extLst>
            </p:cNvPr>
            <p:cNvSpPr/>
            <p:nvPr/>
          </p:nvSpPr>
          <p:spPr>
            <a:xfrm>
              <a:off x="180716" y="0"/>
              <a:ext cx="758403" cy="457882"/>
            </a:xfrm>
            <a:custGeom>
              <a:avLst/>
              <a:gdLst/>
              <a:ahLst/>
              <a:cxnLst/>
              <a:rect l="l" t="t" r="r" b="b"/>
              <a:pathLst>
                <a:path w="758403" h="457882">
                  <a:moveTo>
                    <a:pt x="0" y="0"/>
                  </a:moveTo>
                  <a:lnTo>
                    <a:pt x="758403" y="0"/>
                  </a:lnTo>
                  <a:lnTo>
                    <a:pt x="758403" y="457882"/>
                  </a:lnTo>
                  <a:lnTo>
                    <a:pt x="0" y="45788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grpSp>
      <p:grpSp>
        <p:nvGrpSpPr>
          <p:cNvPr id="45" name="Group 94">
            <a:extLst>
              <a:ext uri="{FF2B5EF4-FFF2-40B4-BE49-F238E27FC236}">
                <a16:creationId xmlns:a16="http://schemas.microsoft.com/office/drawing/2014/main" id="{BBDA3BFA-2168-36E6-1C59-FBD6B2F1B36A}"/>
              </a:ext>
            </a:extLst>
          </p:cNvPr>
          <p:cNvGrpSpPr/>
          <p:nvPr/>
        </p:nvGrpSpPr>
        <p:grpSpPr>
          <a:xfrm>
            <a:off x="9346993" y="9376357"/>
            <a:ext cx="693343" cy="544662"/>
            <a:chOff x="0" y="0"/>
            <a:chExt cx="924457" cy="726216"/>
          </a:xfrm>
        </p:grpSpPr>
        <p:sp>
          <p:nvSpPr>
            <p:cNvPr id="46" name="Freeform 95">
              <a:extLst>
                <a:ext uri="{FF2B5EF4-FFF2-40B4-BE49-F238E27FC236}">
                  <a16:creationId xmlns:a16="http://schemas.microsoft.com/office/drawing/2014/main" id="{42989042-9C57-CE09-CF61-F665E8F1B694}"/>
                </a:ext>
              </a:extLst>
            </p:cNvPr>
            <p:cNvSpPr/>
            <p:nvPr/>
          </p:nvSpPr>
          <p:spPr>
            <a:xfrm>
              <a:off x="115753" y="0"/>
              <a:ext cx="808704" cy="726216"/>
            </a:xfrm>
            <a:custGeom>
              <a:avLst/>
              <a:gdLst/>
              <a:ahLst/>
              <a:cxnLst/>
              <a:rect l="l" t="t" r="r" b="b"/>
              <a:pathLst>
                <a:path w="808704" h="726216">
                  <a:moveTo>
                    <a:pt x="0" y="0"/>
                  </a:moveTo>
                  <a:lnTo>
                    <a:pt x="808705" y="0"/>
                  </a:lnTo>
                  <a:lnTo>
                    <a:pt x="808705" y="726216"/>
                  </a:lnTo>
                  <a:lnTo>
                    <a:pt x="0" y="726216"/>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47" name="TextBox 96">
              <a:extLst>
                <a:ext uri="{FF2B5EF4-FFF2-40B4-BE49-F238E27FC236}">
                  <a16:creationId xmlns:a16="http://schemas.microsoft.com/office/drawing/2014/main" id="{EC59A248-1C4B-9C84-576C-A968D602B3CD}"/>
                </a:ext>
              </a:extLst>
            </p:cNvPr>
            <p:cNvSpPr txBox="1"/>
            <p:nvPr/>
          </p:nvSpPr>
          <p:spPr>
            <a:xfrm>
              <a:off x="96104" y="283129"/>
              <a:ext cx="828353" cy="302894"/>
            </a:xfrm>
            <a:prstGeom prst="rect">
              <a:avLst/>
            </a:prstGeom>
          </p:spPr>
          <p:txBody>
            <a:bodyPr lIns="0" tIns="0" rIns="0" bIns="0" rtlCol="0" anchor="t">
              <a:spAutoFit/>
            </a:bodyPr>
            <a:lstStyle/>
            <a:p>
              <a:pPr algn="ctr">
                <a:lnSpc>
                  <a:spcPts val="1683"/>
                </a:lnSpc>
              </a:pPr>
              <a:r>
                <a:rPr lang="en-US" sz="1650" dirty="0">
                  <a:solidFill>
                    <a:srgbClr val="FFFCF5"/>
                  </a:solidFill>
                  <a:latin typeface="Playfair Display Heavy"/>
                </a:rPr>
                <a:t>sugar</a:t>
              </a:r>
            </a:p>
          </p:txBody>
        </p:sp>
        <p:sp>
          <p:nvSpPr>
            <p:cNvPr id="48" name="TextBox 97">
              <a:extLst>
                <a:ext uri="{FF2B5EF4-FFF2-40B4-BE49-F238E27FC236}">
                  <a16:creationId xmlns:a16="http://schemas.microsoft.com/office/drawing/2014/main" id="{8A53E3B7-C38B-0441-9ADB-C635658A09DA}"/>
                </a:ext>
              </a:extLst>
            </p:cNvPr>
            <p:cNvSpPr txBox="1"/>
            <p:nvPr/>
          </p:nvSpPr>
          <p:spPr>
            <a:xfrm>
              <a:off x="0" y="117394"/>
              <a:ext cx="828353" cy="302894"/>
            </a:xfrm>
            <a:prstGeom prst="rect">
              <a:avLst/>
            </a:prstGeom>
          </p:spPr>
          <p:txBody>
            <a:bodyPr lIns="0" tIns="0" rIns="0" bIns="0" rtlCol="0" anchor="t">
              <a:spAutoFit/>
            </a:bodyPr>
            <a:lstStyle/>
            <a:p>
              <a:pPr algn="ctr">
                <a:lnSpc>
                  <a:spcPts val="1683"/>
                </a:lnSpc>
              </a:pPr>
              <a:r>
                <a:rPr lang="en-US" sz="1650" dirty="0">
                  <a:solidFill>
                    <a:srgbClr val="FFFCF5"/>
                  </a:solidFill>
                  <a:latin typeface="Playfair Display Heavy"/>
                </a:rPr>
                <a:t>low</a:t>
              </a:r>
            </a:p>
          </p:txBody>
        </p:sp>
      </p:grpSp>
      <p:grpSp>
        <p:nvGrpSpPr>
          <p:cNvPr id="116" name="Group 24">
            <a:extLst>
              <a:ext uri="{FF2B5EF4-FFF2-40B4-BE49-F238E27FC236}">
                <a16:creationId xmlns:a16="http://schemas.microsoft.com/office/drawing/2014/main" id="{DDFE28C9-7A2B-7046-A1DB-46C3616CAC0B}"/>
              </a:ext>
            </a:extLst>
          </p:cNvPr>
          <p:cNvGrpSpPr/>
          <p:nvPr/>
        </p:nvGrpSpPr>
        <p:grpSpPr>
          <a:xfrm>
            <a:off x="6578762" y="9090167"/>
            <a:ext cx="849460" cy="756542"/>
            <a:chOff x="0" y="43144"/>
            <a:chExt cx="1132614" cy="1008722"/>
          </a:xfrm>
        </p:grpSpPr>
        <p:grpSp>
          <p:nvGrpSpPr>
            <p:cNvPr id="117" name="Group 25">
              <a:extLst>
                <a:ext uri="{FF2B5EF4-FFF2-40B4-BE49-F238E27FC236}">
                  <a16:creationId xmlns:a16="http://schemas.microsoft.com/office/drawing/2014/main" id="{EF845346-E8EB-52FB-6912-46D8298FAEEF}"/>
                </a:ext>
              </a:extLst>
            </p:cNvPr>
            <p:cNvGrpSpPr/>
            <p:nvPr/>
          </p:nvGrpSpPr>
          <p:grpSpPr>
            <a:xfrm>
              <a:off x="0" y="43144"/>
              <a:ext cx="1008722" cy="1008722"/>
              <a:chOff x="0" y="0"/>
              <a:chExt cx="812800" cy="812800"/>
            </a:xfrm>
          </p:grpSpPr>
          <p:sp>
            <p:nvSpPr>
              <p:cNvPr id="121" name="Freeform 26">
                <a:extLst>
                  <a:ext uri="{FF2B5EF4-FFF2-40B4-BE49-F238E27FC236}">
                    <a16:creationId xmlns:a16="http://schemas.microsoft.com/office/drawing/2014/main" id="{5A516CFB-EF73-3425-1E60-C27C0D826C8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122" name="TextBox 27">
                <a:extLst>
                  <a:ext uri="{FF2B5EF4-FFF2-40B4-BE49-F238E27FC236}">
                    <a16:creationId xmlns:a16="http://schemas.microsoft.com/office/drawing/2014/main" id="{F231C8B2-C0E9-881F-B974-CF5C3B327FAF}"/>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118" name="Freeform 28">
              <a:extLst>
                <a:ext uri="{FF2B5EF4-FFF2-40B4-BE49-F238E27FC236}">
                  <a16:creationId xmlns:a16="http://schemas.microsoft.com/office/drawing/2014/main" id="{314F2602-9601-4598-EDC7-246B9D74A8BD}"/>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119" name="TextBox 29">
              <a:extLst>
                <a:ext uri="{FF2B5EF4-FFF2-40B4-BE49-F238E27FC236}">
                  <a16:creationId xmlns:a16="http://schemas.microsoft.com/office/drawing/2014/main" id="{6D790002-65B9-3E7D-3E73-A70E57165FD0}"/>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dirty="0">
                  <a:solidFill>
                    <a:srgbClr val="FFFFFF"/>
                  </a:solidFill>
                  <a:latin typeface="League Spartan"/>
                </a:rPr>
                <a:t> made </a:t>
              </a:r>
            </a:p>
            <a:p>
              <a:pPr algn="l">
                <a:lnSpc>
                  <a:spcPts val="1749"/>
                </a:lnSpc>
              </a:pPr>
              <a:r>
                <a:rPr lang="en-US" sz="1495" spc="-74" dirty="0">
                  <a:solidFill>
                    <a:srgbClr val="FFFFFF"/>
                  </a:solidFill>
                  <a:latin typeface="League Spartan"/>
                </a:rPr>
                <a:t>       site</a:t>
              </a:r>
            </a:p>
          </p:txBody>
        </p:sp>
        <p:sp>
          <p:nvSpPr>
            <p:cNvPr id="120" name="TextBox 30">
              <a:extLst>
                <a:ext uri="{FF2B5EF4-FFF2-40B4-BE49-F238E27FC236}">
                  <a16:creationId xmlns:a16="http://schemas.microsoft.com/office/drawing/2014/main" id="{9ACB0FAD-CA7A-5711-5A33-41CC8CA563DB}"/>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38" name="Group 39">
            <a:extLst>
              <a:ext uri="{FF2B5EF4-FFF2-40B4-BE49-F238E27FC236}">
                <a16:creationId xmlns:a16="http://schemas.microsoft.com/office/drawing/2014/main" id="{FBFE1733-4EAD-844C-E7D3-43F78DAA1374}"/>
              </a:ext>
            </a:extLst>
          </p:cNvPr>
          <p:cNvGrpSpPr/>
          <p:nvPr/>
        </p:nvGrpSpPr>
        <p:grpSpPr>
          <a:xfrm>
            <a:off x="14327005" y="9181622"/>
            <a:ext cx="839876" cy="634435"/>
            <a:chOff x="0" y="0"/>
            <a:chExt cx="1119835" cy="845912"/>
          </a:xfrm>
        </p:grpSpPr>
        <p:grpSp>
          <p:nvGrpSpPr>
            <p:cNvPr id="49" name="Group 40">
              <a:extLst>
                <a:ext uri="{FF2B5EF4-FFF2-40B4-BE49-F238E27FC236}">
                  <a16:creationId xmlns:a16="http://schemas.microsoft.com/office/drawing/2014/main" id="{801FD4CD-052A-F82A-83E5-82AE73C9B9E4}"/>
                </a:ext>
              </a:extLst>
            </p:cNvPr>
            <p:cNvGrpSpPr/>
            <p:nvPr/>
          </p:nvGrpSpPr>
          <p:grpSpPr>
            <a:xfrm>
              <a:off x="0" y="371470"/>
              <a:ext cx="1119835" cy="474442"/>
              <a:chOff x="0" y="-28575"/>
              <a:chExt cx="831609" cy="352329"/>
            </a:xfrm>
          </p:grpSpPr>
          <p:sp>
            <p:nvSpPr>
              <p:cNvPr id="68" name="Freeform 41">
                <a:extLst>
                  <a:ext uri="{FF2B5EF4-FFF2-40B4-BE49-F238E27FC236}">
                    <a16:creationId xmlns:a16="http://schemas.microsoft.com/office/drawing/2014/main" id="{D465BF4D-7629-0577-7486-C8BC94F80BCF}"/>
                  </a:ext>
                </a:extLst>
              </p:cNvPr>
              <p:cNvSpPr/>
              <p:nvPr/>
            </p:nvSpPr>
            <p:spPr>
              <a:xfrm>
                <a:off x="0" y="0"/>
                <a:ext cx="831609" cy="323754"/>
              </a:xfrm>
              <a:custGeom>
                <a:avLst/>
                <a:gdLst/>
                <a:ahLst/>
                <a:cxnLst/>
                <a:rect l="l" t="t" r="r" b="b"/>
                <a:pathLst>
                  <a:path w="831609" h="323754">
                    <a:moveTo>
                      <a:pt x="161877" y="0"/>
                    </a:moveTo>
                    <a:lnTo>
                      <a:pt x="669732" y="0"/>
                    </a:lnTo>
                    <a:cubicBezTo>
                      <a:pt x="712665" y="0"/>
                      <a:pt x="753839" y="17055"/>
                      <a:pt x="784197" y="47413"/>
                    </a:cubicBezTo>
                    <a:cubicBezTo>
                      <a:pt x="814555" y="77771"/>
                      <a:pt x="831609" y="118945"/>
                      <a:pt x="831609" y="161877"/>
                    </a:cubicBezTo>
                    <a:lnTo>
                      <a:pt x="831609" y="161877"/>
                    </a:lnTo>
                    <a:cubicBezTo>
                      <a:pt x="831609" y="204810"/>
                      <a:pt x="814555" y="245984"/>
                      <a:pt x="784197" y="276341"/>
                    </a:cubicBezTo>
                    <a:cubicBezTo>
                      <a:pt x="753839" y="306699"/>
                      <a:pt x="712665" y="323754"/>
                      <a:pt x="669732" y="323754"/>
                    </a:cubicBezTo>
                    <a:lnTo>
                      <a:pt x="161877" y="323754"/>
                    </a:lnTo>
                    <a:cubicBezTo>
                      <a:pt x="118945" y="323754"/>
                      <a:pt x="77771" y="306699"/>
                      <a:pt x="47413" y="276341"/>
                    </a:cubicBezTo>
                    <a:cubicBezTo>
                      <a:pt x="17055" y="245984"/>
                      <a:pt x="0" y="204810"/>
                      <a:pt x="0" y="161877"/>
                    </a:cubicBezTo>
                    <a:lnTo>
                      <a:pt x="0" y="161877"/>
                    </a:lnTo>
                    <a:cubicBezTo>
                      <a:pt x="0" y="118945"/>
                      <a:pt x="17055" y="77771"/>
                      <a:pt x="47413" y="47413"/>
                    </a:cubicBezTo>
                    <a:cubicBezTo>
                      <a:pt x="77771" y="17055"/>
                      <a:pt x="118945" y="0"/>
                      <a:pt x="161877" y="0"/>
                    </a:cubicBezTo>
                    <a:close/>
                  </a:path>
                </a:pathLst>
              </a:custGeom>
              <a:solidFill>
                <a:srgbClr val="18B210"/>
              </a:solidFill>
            </p:spPr>
            <p:txBody>
              <a:bodyPr/>
              <a:lstStyle/>
              <a:p>
                <a:endParaRPr lang="en-GB"/>
              </a:p>
            </p:txBody>
          </p:sp>
          <p:sp>
            <p:nvSpPr>
              <p:cNvPr id="69" name="TextBox 42">
                <a:extLst>
                  <a:ext uri="{FF2B5EF4-FFF2-40B4-BE49-F238E27FC236}">
                    <a16:creationId xmlns:a16="http://schemas.microsoft.com/office/drawing/2014/main" id="{1339BBF6-A4AB-C86A-613E-35EC218AF242}"/>
                  </a:ext>
                </a:extLst>
              </p:cNvPr>
              <p:cNvSpPr txBox="1"/>
              <p:nvPr/>
            </p:nvSpPr>
            <p:spPr>
              <a:xfrm>
                <a:off x="0" y="-28575"/>
                <a:ext cx="831609" cy="352329"/>
              </a:xfrm>
              <a:prstGeom prst="rect">
                <a:avLst/>
              </a:prstGeom>
            </p:spPr>
            <p:txBody>
              <a:bodyPr lIns="27376" tIns="27376" rIns="27376" bIns="27376" rtlCol="0" anchor="ctr"/>
              <a:lstStyle/>
              <a:p>
                <a:pPr algn="ctr">
                  <a:lnSpc>
                    <a:spcPts val="1959"/>
                  </a:lnSpc>
                </a:pPr>
                <a:endParaRPr/>
              </a:p>
            </p:txBody>
          </p:sp>
        </p:grpSp>
        <p:sp>
          <p:nvSpPr>
            <p:cNvPr id="51" name="TextBox 43">
              <a:extLst>
                <a:ext uri="{FF2B5EF4-FFF2-40B4-BE49-F238E27FC236}">
                  <a16:creationId xmlns:a16="http://schemas.microsoft.com/office/drawing/2014/main" id="{07E68D7A-A4C5-0F39-7ECA-C7472FFA576E}"/>
                </a:ext>
              </a:extLst>
            </p:cNvPr>
            <p:cNvSpPr txBox="1"/>
            <p:nvPr/>
          </p:nvSpPr>
          <p:spPr>
            <a:xfrm>
              <a:off x="28334" y="442006"/>
              <a:ext cx="1063167" cy="343273"/>
            </a:xfrm>
            <a:prstGeom prst="rect">
              <a:avLst/>
            </a:prstGeom>
          </p:spPr>
          <p:txBody>
            <a:bodyPr lIns="0" tIns="0" rIns="0" bIns="0" rtlCol="0" anchor="t">
              <a:spAutoFit/>
            </a:bodyPr>
            <a:lstStyle/>
            <a:p>
              <a:pPr algn="ctr">
                <a:lnSpc>
                  <a:spcPts val="2170"/>
                </a:lnSpc>
                <a:spcBef>
                  <a:spcPct val="0"/>
                </a:spcBef>
              </a:pPr>
              <a:r>
                <a:rPr lang="en-US" sz="1550" dirty="0">
                  <a:solidFill>
                    <a:srgbClr val="F2FBF4"/>
                  </a:solidFill>
                  <a:latin typeface="TAN Nimbus"/>
                </a:rPr>
                <a:t>vegan</a:t>
              </a:r>
            </a:p>
          </p:txBody>
        </p:sp>
        <p:sp>
          <p:nvSpPr>
            <p:cNvPr id="58" name="Freeform 44">
              <a:extLst>
                <a:ext uri="{FF2B5EF4-FFF2-40B4-BE49-F238E27FC236}">
                  <a16:creationId xmlns:a16="http://schemas.microsoft.com/office/drawing/2014/main" id="{912BC10F-D694-AD47-F386-1FB14C2F0CEA}"/>
                </a:ext>
              </a:extLst>
            </p:cNvPr>
            <p:cNvSpPr/>
            <p:nvPr/>
          </p:nvSpPr>
          <p:spPr>
            <a:xfrm>
              <a:off x="180716" y="0"/>
              <a:ext cx="758403" cy="457882"/>
            </a:xfrm>
            <a:custGeom>
              <a:avLst/>
              <a:gdLst/>
              <a:ahLst/>
              <a:cxnLst/>
              <a:rect l="l" t="t" r="r" b="b"/>
              <a:pathLst>
                <a:path w="758403" h="457882">
                  <a:moveTo>
                    <a:pt x="0" y="0"/>
                  </a:moveTo>
                  <a:lnTo>
                    <a:pt x="758403" y="0"/>
                  </a:lnTo>
                  <a:lnTo>
                    <a:pt x="758403" y="457882"/>
                  </a:lnTo>
                  <a:lnTo>
                    <a:pt x="0" y="45788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grpSp>
      <p:grpSp>
        <p:nvGrpSpPr>
          <p:cNvPr id="70" name="Group 39">
            <a:extLst>
              <a:ext uri="{FF2B5EF4-FFF2-40B4-BE49-F238E27FC236}">
                <a16:creationId xmlns:a16="http://schemas.microsoft.com/office/drawing/2014/main" id="{EE5A869F-4E34-8F03-2975-A71E58446C2C}"/>
              </a:ext>
            </a:extLst>
          </p:cNvPr>
          <p:cNvGrpSpPr/>
          <p:nvPr/>
        </p:nvGrpSpPr>
        <p:grpSpPr>
          <a:xfrm>
            <a:off x="12117297" y="9175209"/>
            <a:ext cx="839876" cy="634435"/>
            <a:chOff x="0" y="0"/>
            <a:chExt cx="1119835" cy="845912"/>
          </a:xfrm>
        </p:grpSpPr>
        <p:grpSp>
          <p:nvGrpSpPr>
            <p:cNvPr id="71" name="Group 40">
              <a:extLst>
                <a:ext uri="{FF2B5EF4-FFF2-40B4-BE49-F238E27FC236}">
                  <a16:creationId xmlns:a16="http://schemas.microsoft.com/office/drawing/2014/main" id="{0DD8AFDD-3E6F-1A7B-057C-B399B53E48FA}"/>
                </a:ext>
              </a:extLst>
            </p:cNvPr>
            <p:cNvGrpSpPr/>
            <p:nvPr/>
          </p:nvGrpSpPr>
          <p:grpSpPr>
            <a:xfrm>
              <a:off x="0" y="371470"/>
              <a:ext cx="1119835" cy="474442"/>
              <a:chOff x="0" y="-28575"/>
              <a:chExt cx="831609" cy="352329"/>
            </a:xfrm>
          </p:grpSpPr>
          <p:sp>
            <p:nvSpPr>
              <p:cNvPr id="74" name="Freeform 41">
                <a:extLst>
                  <a:ext uri="{FF2B5EF4-FFF2-40B4-BE49-F238E27FC236}">
                    <a16:creationId xmlns:a16="http://schemas.microsoft.com/office/drawing/2014/main" id="{01EF52BF-2A81-C908-3364-AA3AB13C1D09}"/>
                  </a:ext>
                </a:extLst>
              </p:cNvPr>
              <p:cNvSpPr/>
              <p:nvPr/>
            </p:nvSpPr>
            <p:spPr>
              <a:xfrm>
                <a:off x="0" y="0"/>
                <a:ext cx="831609" cy="323754"/>
              </a:xfrm>
              <a:custGeom>
                <a:avLst/>
                <a:gdLst/>
                <a:ahLst/>
                <a:cxnLst/>
                <a:rect l="l" t="t" r="r" b="b"/>
                <a:pathLst>
                  <a:path w="831609" h="323754">
                    <a:moveTo>
                      <a:pt x="161877" y="0"/>
                    </a:moveTo>
                    <a:lnTo>
                      <a:pt x="669732" y="0"/>
                    </a:lnTo>
                    <a:cubicBezTo>
                      <a:pt x="712665" y="0"/>
                      <a:pt x="753839" y="17055"/>
                      <a:pt x="784197" y="47413"/>
                    </a:cubicBezTo>
                    <a:cubicBezTo>
                      <a:pt x="814555" y="77771"/>
                      <a:pt x="831609" y="118945"/>
                      <a:pt x="831609" y="161877"/>
                    </a:cubicBezTo>
                    <a:lnTo>
                      <a:pt x="831609" y="161877"/>
                    </a:lnTo>
                    <a:cubicBezTo>
                      <a:pt x="831609" y="204810"/>
                      <a:pt x="814555" y="245984"/>
                      <a:pt x="784197" y="276341"/>
                    </a:cubicBezTo>
                    <a:cubicBezTo>
                      <a:pt x="753839" y="306699"/>
                      <a:pt x="712665" y="323754"/>
                      <a:pt x="669732" y="323754"/>
                    </a:cubicBezTo>
                    <a:lnTo>
                      <a:pt x="161877" y="323754"/>
                    </a:lnTo>
                    <a:cubicBezTo>
                      <a:pt x="118945" y="323754"/>
                      <a:pt x="77771" y="306699"/>
                      <a:pt x="47413" y="276341"/>
                    </a:cubicBezTo>
                    <a:cubicBezTo>
                      <a:pt x="17055" y="245984"/>
                      <a:pt x="0" y="204810"/>
                      <a:pt x="0" y="161877"/>
                    </a:cubicBezTo>
                    <a:lnTo>
                      <a:pt x="0" y="161877"/>
                    </a:lnTo>
                    <a:cubicBezTo>
                      <a:pt x="0" y="118945"/>
                      <a:pt x="17055" y="77771"/>
                      <a:pt x="47413" y="47413"/>
                    </a:cubicBezTo>
                    <a:cubicBezTo>
                      <a:pt x="77771" y="17055"/>
                      <a:pt x="118945" y="0"/>
                      <a:pt x="161877" y="0"/>
                    </a:cubicBezTo>
                    <a:close/>
                  </a:path>
                </a:pathLst>
              </a:custGeom>
              <a:solidFill>
                <a:srgbClr val="18B210"/>
              </a:solidFill>
            </p:spPr>
            <p:txBody>
              <a:bodyPr/>
              <a:lstStyle/>
              <a:p>
                <a:endParaRPr lang="en-GB"/>
              </a:p>
            </p:txBody>
          </p:sp>
          <p:sp>
            <p:nvSpPr>
              <p:cNvPr id="75" name="TextBox 42">
                <a:extLst>
                  <a:ext uri="{FF2B5EF4-FFF2-40B4-BE49-F238E27FC236}">
                    <a16:creationId xmlns:a16="http://schemas.microsoft.com/office/drawing/2014/main" id="{DCDD2E1F-3D43-1ECB-E3CB-A561C8CD8A1C}"/>
                  </a:ext>
                </a:extLst>
              </p:cNvPr>
              <p:cNvSpPr txBox="1"/>
              <p:nvPr/>
            </p:nvSpPr>
            <p:spPr>
              <a:xfrm>
                <a:off x="0" y="-28575"/>
                <a:ext cx="831609" cy="352329"/>
              </a:xfrm>
              <a:prstGeom prst="rect">
                <a:avLst/>
              </a:prstGeom>
            </p:spPr>
            <p:txBody>
              <a:bodyPr lIns="27376" tIns="27376" rIns="27376" bIns="27376" rtlCol="0" anchor="ctr"/>
              <a:lstStyle/>
              <a:p>
                <a:pPr algn="ctr">
                  <a:lnSpc>
                    <a:spcPts val="1959"/>
                  </a:lnSpc>
                </a:pPr>
                <a:endParaRPr/>
              </a:p>
            </p:txBody>
          </p:sp>
        </p:grpSp>
        <p:sp>
          <p:nvSpPr>
            <p:cNvPr id="72" name="TextBox 43">
              <a:extLst>
                <a:ext uri="{FF2B5EF4-FFF2-40B4-BE49-F238E27FC236}">
                  <a16:creationId xmlns:a16="http://schemas.microsoft.com/office/drawing/2014/main" id="{B827FFC8-004A-24F6-EBE8-95202309E78A}"/>
                </a:ext>
              </a:extLst>
            </p:cNvPr>
            <p:cNvSpPr txBox="1"/>
            <p:nvPr/>
          </p:nvSpPr>
          <p:spPr>
            <a:xfrm>
              <a:off x="28334" y="442006"/>
              <a:ext cx="1063167" cy="343273"/>
            </a:xfrm>
            <a:prstGeom prst="rect">
              <a:avLst/>
            </a:prstGeom>
          </p:spPr>
          <p:txBody>
            <a:bodyPr lIns="0" tIns="0" rIns="0" bIns="0" rtlCol="0" anchor="t">
              <a:spAutoFit/>
            </a:bodyPr>
            <a:lstStyle/>
            <a:p>
              <a:pPr algn="ctr">
                <a:lnSpc>
                  <a:spcPts val="2170"/>
                </a:lnSpc>
                <a:spcBef>
                  <a:spcPct val="0"/>
                </a:spcBef>
              </a:pPr>
              <a:r>
                <a:rPr lang="en-US" sz="1550" dirty="0">
                  <a:solidFill>
                    <a:srgbClr val="F2FBF4"/>
                  </a:solidFill>
                  <a:latin typeface="TAN Nimbus"/>
                </a:rPr>
                <a:t>vegan</a:t>
              </a:r>
            </a:p>
          </p:txBody>
        </p:sp>
        <p:sp>
          <p:nvSpPr>
            <p:cNvPr id="73" name="Freeform 44">
              <a:extLst>
                <a:ext uri="{FF2B5EF4-FFF2-40B4-BE49-F238E27FC236}">
                  <a16:creationId xmlns:a16="http://schemas.microsoft.com/office/drawing/2014/main" id="{55459841-245F-53D5-4F11-5D3C198BF7C5}"/>
                </a:ext>
              </a:extLst>
            </p:cNvPr>
            <p:cNvSpPr/>
            <p:nvPr/>
          </p:nvSpPr>
          <p:spPr>
            <a:xfrm>
              <a:off x="180716" y="0"/>
              <a:ext cx="758403" cy="457882"/>
            </a:xfrm>
            <a:custGeom>
              <a:avLst/>
              <a:gdLst/>
              <a:ahLst/>
              <a:cxnLst/>
              <a:rect l="l" t="t" r="r" b="b"/>
              <a:pathLst>
                <a:path w="758403" h="457882">
                  <a:moveTo>
                    <a:pt x="0" y="0"/>
                  </a:moveTo>
                  <a:lnTo>
                    <a:pt x="758403" y="0"/>
                  </a:lnTo>
                  <a:lnTo>
                    <a:pt x="758403" y="457882"/>
                  </a:lnTo>
                  <a:lnTo>
                    <a:pt x="0" y="45788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grpSp>
      <p:sp>
        <p:nvSpPr>
          <p:cNvPr id="111" name="Freeform 23">
            <a:extLst>
              <a:ext uri="{FF2B5EF4-FFF2-40B4-BE49-F238E27FC236}">
                <a16:creationId xmlns:a16="http://schemas.microsoft.com/office/drawing/2014/main" id="{77D635BE-33F7-748B-7698-EEF365A21364}"/>
              </a:ext>
            </a:extLst>
          </p:cNvPr>
          <p:cNvSpPr/>
          <p:nvPr/>
        </p:nvSpPr>
        <p:spPr>
          <a:xfrm flipH="1">
            <a:off x="8922202" y="9236587"/>
            <a:ext cx="424791" cy="647188"/>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nvGrpSpPr>
          <p:cNvPr id="112" name="Group 24">
            <a:extLst>
              <a:ext uri="{FF2B5EF4-FFF2-40B4-BE49-F238E27FC236}">
                <a16:creationId xmlns:a16="http://schemas.microsoft.com/office/drawing/2014/main" id="{9DDD539E-615A-7FF1-284C-A2CC91E5E0E3}"/>
              </a:ext>
            </a:extLst>
          </p:cNvPr>
          <p:cNvGrpSpPr/>
          <p:nvPr/>
        </p:nvGrpSpPr>
        <p:grpSpPr>
          <a:xfrm>
            <a:off x="9873061" y="6151008"/>
            <a:ext cx="849460" cy="756542"/>
            <a:chOff x="0" y="43144"/>
            <a:chExt cx="1132614" cy="1008722"/>
          </a:xfrm>
        </p:grpSpPr>
        <p:grpSp>
          <p:nvGrpSpPr>
            <p:cNvPr id="113" name="Group 25">
              <a:extLst>
                <a:ext uri="{FF2B5EF4-FFF2-40B4-BE49-F238E27FC236}">
                  <a16:creationId xmlns:a16="http://schemas.microsoft.com/office/drawing/2014/main" id="{CB8551F5-71CB-23EF-BDC6-0D3CD703F490}"/>
                </a:ext>
              </a:extLst>
            </p:cNvPr>
            <p:cNvGrpSpPr/>
            <p:nvPr/>
          </p:nvGrpSpPr>
          <p:grpSpPr>
            <a:xfrm>
              <a:off x="0" y="43144"/>
              <a:ext cx="1008722" cy="1008722"/>
              <a:chOff x="0" y="0"/>
              <a:chExt cx="812800" cy="812800"/>
            </a:xfrm>
          </p:grpSpPr>
          <p:sp>
            <p:nvSpPr>
              <p:cNvPr id="131" name="Freeform 26">
                <a:extLst>
                  <a:ext uri="{FF2B5EF4-FFF2-40B4-BE49-F238E27FC236}">
                    <a16:creationId xmlns:a16="http://schemas.microsoft.com/office/drawing/2014/main" id="{DD9883FC-E937-7BDE-E0B8-1A543E6E1E1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132" name="TextBox 27">
                <a:extLst>
                  <a:ext uri="{FF2B5EF4-FFF2-40B4-BE49-F238E27FC236}">
                    <a16:creationId xmlns:a16="http://schemas.microsoft.com/office/drawing/2014/main" id="{A1A53171-46E3-B4D6-789C-687710907209}"/>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114" name="Freeform 28">
              <a:extLst>
                <a:ext uri="{FF2B5EF4-FFF2-40B4-BE49-F238E27FC236}">
                  <a16:creationId xmlns:a16="http://schemas.microsoft.com/office/drawing/2014/main" id="{E708D081-5278-1D69-0A65-0821E614ED1C}"/>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128" name="TextBox 29">
              <a:extLst>
                <a:ext uri="{FF2B5EF4-FFF2-40B4-BE49-F238E27FC236}">
                  <a16:creationId xmlns:a16="http://schemas.microsoft.com/office/drawing/2014/main" id="{F00CB23E-A732-BF5F-A902-54B884E73C75}"/>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dirty="0">
                  <a:solidFill>
                    <a:srgbClr val="FFFFFF"/>
                  </a:solidFill>
                  <a:latin typeface="League Spartan"/>
                </a:rPr>
                <a:t> made </a:t>
              </a:r>
            </a:p>
            <a:p>
              <a:pPr algn="l">
                <a:lnSpc>
                  <a:spcPts val="1749"/>
                </a:lnSpc>
              </a:pPr>
              <a:r>
                <a:rPr lang="en-US" sz="1495" spc="-74" dirty="0">
                  <a:solidFill>
                    <a:srgbClr val="FFFFFF"/>
                  </a:solidFill>
                  <a:latin typeface="League Spartan"/>
                </a:rPr>
                <a:t>       site</a:t>
              </a:r>
            </a:p>
          </p:txBody>
        </p:sp>
        <p:sp>
          <p:nvSpPr>
            <p:cNvPr id="130" name="TextBox 30">
              <a:extLst>
                <a:ext uri="{FF2B5EF4-FFF2-40B4-BE49-F238E27FC236}">
                  <a16:creationId xmlns:a16="http://schemas.microsoft.com/office/drawing/2014/main" id="{92341585-F392-5AE3-E5E4-7D094506028F}"/>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133" name="Group 24">
            <a:extLst>
              <a:ext uri="{FF2B5EF4-FFF2-40B4-BE49-F238E27FC236}">
                <a16:creationId xmlns:a16="http://schemas.microsoft.com/office/drawing/2014/main" id="{D99A49BD-E61D-FEAC-EBBE-697182AFC075}"/>
              </a:ext>
            </a:extLst>
          </p:cNvPr>
          <p:cNvGrpSpPr/>
          <p:nvPr/>
        </p:nvGrpSpPr>
        <p:grpSpPr>
          <a:xfrm>
            <a:off x="16097588" y="3488618"/>
            <a:ext cx="849460" cy="756542"/>
            <a:chOff x="0" y="43144"/>
            <a:chExt cx="1132614" cy="1008722"/>
          </a:xfrm>
        </p:grpSpPr>
        <p:grpSp>
          <p:nvGrpSpPr>
            <p:cNvPr id="134" name="Group 25">
              <a:extLst>
                <a:ext uri="{FF2B5EF4-FFF2-40B4-BE49-F238E27FC236}">
                  <a16:creationId xmlns:a16="http://schemas.microsoft.com/office/drawing/2014/main" id="{D9A4C0F6-B31A-08CA-46D2-B17B7925C9F6}"/>
                </a:ext>
              </a:extLst>
            </p:cNvPr>
            <p:cNvGrpSpPr/>
            <p:nvPr/>
          </p:nvGrpSpPr>
          <p:grpSpPr>
            <a:xfrm>
              <a:off x="0" y="43144"/>
              <a:ext cx="1008722" cy="1008722"/>
              <a:chOff x="0" y="0"/>
              <a:chExt cx="812800" cy="812800"/>
            </a:xfrm>
          </p:grpSpPr>
          <p:sp>
            <p:nvSpPr>
              <p:cNvPr id="138" name="Freeform 26">
                <a:extLst>
                  <a:ext uri="{FF2B5EF4-FFF2-40B4-BE49-F238E27FC236}">
                    <a16:creationId xmlns:a16="http://schemas.microsoft.com/office/drawing/2014/main" id="{1DED2227-368A-F676-66D6-D647032C831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139" name="TextBox 27">
                <a:extLst>
                  <a:ext uri="{FF2B5EF4-FFF2-40B4-BE49-F238E27FC236}">
                    <a16:creationId xmlns:a16="http://schemas.microsoft.com/office/drawing/2014/main" id="{AABBBC10-DF34-BE3F-12F2-F9D44C6C8715}"/>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135" name="Freeform 28">
              <a:extLst>
                <a:ext uri="{FF2B5EF4-FFF2-40B4-BE49-F238E27FC236}">
                  <a16:creationId xmlns:a16="http://schemas.microsoft.com/office/drawing/2014/main" id="{054D2DED-11B6-85B6-20DD-59C0993DDC10}"/>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136" name="TextBox 29">
              <a:extLst>
                <a:ext uri="{FF2B5EF4-FFF2-40B4-BE49-F238E27FC236}">
                  <a16:creationId xmlns:a16="http://schemas.microsoft.com/office/drawing/2014/main" id="{38CA525A-D9D0-F3F6-700E-8B0202D5F9A7}"/>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dirty="0">
                  <a:solidFill>
                    <a:srgbClr val="FFFFFF"/>
                  </a:solidFill>
                  <a:latin typeface="League Spartan"/>
                </a:rPr>
                <a:t> made </a:t>
              </a:r>
            </a:p>
            <a:p>
              <a:pPr algn="l">
                <a:lnSpc>
                  <a:spcPts val="1749"/>
                </a:lnSpc>
              </a:pPr>
              <a:r>
                <a:rPr lang="en-US" sz="1495" spc="-74" dirty="0">
                  <a:solidFill>
                    <a:srgbClr val="FFFFFF"/>
                  </a:solidFill>
                  <a:latin typeface="League Spartan"/>
                </a:rPr>
                <a:t>       site</a:t>
              </a:r>
            </a:p>
          </p:txBody>
        </p:sp>
        <p:sp>
          <p:nvSpPr>
            <p:cNvPr id="137" name="TextBox 30">
              <a:extLst>
                <a:ext uri="{FF2B5EF4-FFF2-40B4-BE49-F238E27FC236}">
                  <a16:creationId xmlns:a16="http://schemas.microsoft.com/office/drawing/2014/main" id="{EC92AFA9-955B-EDBF-9CBB-BEA6D201E976}"/>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140" name="Group 7">
            <a:extLst>
              <a:ext uri="{FF2B5EF4-FFF2-40B4-BE49-F238E27FC236}">
                <a16:creationId xmlns:a16="http://schemas.microsoft.com/office/drawing/2014/main" id="{B4CCB72F-DCCE-E9B1-0855-620B573034AE}"/>
              </a:ext>
            </a:extLst>
          </p:cNvPr>
          <p:cNvGrpSpPr/>
          <p:nvPr/>
        </p:nvGrpSpPr>
        <p:grpSpPr>
          <a:xfrm>
            <a:off x="12187542" y="6201468"/>
            <a:ext cx="756541" cy="693274"/>
            <a:chOff x="0" y="184916"/>
            <a:chExt cx="3741232" cy="3636623"/>
          </a:xfrm>
        </p:grpSpPr>
        <p:sp>
          <p:nvSpPr>
            <p:cNvPr id="141" name="Freeform 8">
              <a:extLst>
                <a:ext uri="{FF2B5EF4-FFF2-40B4-BE49-F238E27FC236}">
                  <a16:creationId xmlns:a16="http://schemas.microsoft.com/office/drawing/2014/main" id="{E5D15E8C-F3A0-27DC-F644-8955FEDC1ACD}"/>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142" name="Freeform 9">
              <a:extLst>
                <a:ext uri="{FF2B5EF4-FFF2-40B4-BE49-F238E27FC236}">
                  <a16:creationId xmlns:a16="http://schemas.microsoft.com/office/drawing/2014/main" id="{AC210863-CB93-C990-AE0B-4731A9683E7D}"/>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GB"/>
            </a:p>
          </p:txBody>
        </p:sp>
        <p:grpSp>
          <p:nvGrpSpPr>
            <p:cNvPr id="143" name="Group 10">
              <a:extLst>
                <a:ext uri="{FF2B5EF4-FFF2-40B4-BE49-F238E27FC236}">
                  <a16:creationId xmlns:a16="http://schemas.microsoft.com/office/drawing/2014/main" id="{8F5FBE42-2288-3C9C-A862-2050A30E1B6A}"/>
                </a:ext>
              </a:extLst>
            </p:cNvPr>
            <p:cNvGrpSpPr/>
            <p:nvPr/>
          </p:nvGrpSpPr>
          <p:grpSpPr>
            <a:xfrm>
              <a:off x="0" y="1810741"/>
              <a:ext cx="852996" cy="852996"/>
              <a:chOff x="0" y="0"/>
              <a:chExt cx="812800" cy="812800"/>
            </a:xfrm>
          </p:grpSpPr>
          <p:sp>
            <p:nvSpPr>
              <p:cNvPr id="147" name="Freeform 11">
                <a:extLst>
                  <a:ext uri="{FF2B5EF4-FFF2-40B4-BE49-F238E27FC236}">
                    <a16:creationId xmlns:a16="http://schemas.microsoft.com/office/drawing/2014/main" id="{0549C351-E531-9655-69B6-0D096141C8D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148" name="TextBox 12">
                <a:extLst>
                  <a:ext uri="{FF2B5EF4-FFF2-40B4-BE49-F238E27FC236}">
                    <a16:creationId xmlns:a16="http://schemas.microsoft.com/office/drawing/2014/main" id="{7EAAB87C-0ED1-8C58-1A6E-168498634B5A}"/>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144" name="Group 13">
              <a:extLst>
                <a:ext uri="{FF2B5EF4-FFF2-40B4-BE49-F238E27FC236}">
                  <a16:creationId xmlns:a16="http://schemas.microsoft.com/office/drawing/2014/main" id="{E11C78B7-B722-0B2A-CFC1-15A2E28238B4}"/>
                </a:ext>
              </a:extLst>
            </p:cNvPr>
            <p:cNvGrpSpPr/>
            <p:nvPr/>
          </p:nvGrpSpPr>
          <p:grpSpPr>
            <a:xfrm>
              <a:off x="2570638" y="270521"/>
              <a:ext cx="583309" cy="583309"/>
              <a:chOff x="0" y="0"/>
              <a:chExt cx="812800" cy="812800"/>
            </a:xfrm>
          </p:grpSpPr>
          <p:sp>
            <p:nvSpPr>
              <p:cNvPr id="145" name="Freeform 14">
                <a:extLst>
                  <a:ext uri="{FF2B5EF4-FFF2-40B4-BE49-F238E27FC236}">
                    <a16:creationId xmlns:a16="http://schemas.microsoft.com/office/drawing/2014/main" id="{8C3B4076-F0B2-0A08-1A3C-14EDF90BDDF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146" name="TextBox 15">
                <a:extLst>
                  <a:ext uri="{FF2B5EF4-FFF2-40B4-BE49-F238E27FC236}">
                    <a16:creationId xmlns:a16="http://schemas.microsoft.com/office/drawing/2014/main" id="{04FBFB39-F4AD-C0CB-F037-641030ED382D}"/>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grpSp>
        <p:nvGrpSpPr>
          <p:cNvPr id="50" name="Group 39">
            <a:extLst>
              <a:ext uri="{FF2B5EF4-FFF2-40B4-BE49-F238E27FC236}">
                <a16:creationId xmlns:a16="http://schemas.microsoft.com/office/drawing/2014/main" id="{A7D93315-B441-859C-31D2-1B52E77FF492}"/>
              </a:ext>
            </a:extLst>
          </p:cNvPr>
          <p:cNvGrpSpPr/>
          <p:nvPr/>
        </p:nvGrpSpPr>
        <p:grpSpPr>
          <a:xfrm>
            <a:off x="2470318" y="6199283"/>
            <a:ext cx="839876" cy="634435"/>
            <a:chOff x="0" y="0"/>
            <a:chExt cx="1119835" cy="845912"/>
          </a:xfrm>
        </p:grpSpPr>
        <p:grpSp>
          <p:nvGrpSpPr>
            <p:cNvPr id="109" name="Group 40">
              <a:extLst>
                <a:ext uri="{FF2B5EF4-FFF2-40B4-BE49-F238E27FC236}">
                  <a16:creationId xmlns:a16="http://schemas.microsoft.com/office/drawing/2014/main" id="{2F4A4E83-F641-9F58-345D-B0E87AC013C4}"/>
                </a:ext>
              </a:extLst>
            </p:cNvPr>
            <p:cNvGrpSpPr/>
            <p:nvPr/>
          </p:nvGrpSpPr>
          <p:grpSpPr>
            <a:xfrm>
              <a:off x="0" y="371470"/>
              <a:ext cx="1119835" cy="474442"/>
              <a:chOff x="0" y="-28575"/>
              <a:chExt cx="831609" cy="352329"/>
            </a:xfrm>
          </p:grpSpPr>
          <p:sp>
            <p:nvSpPr>
              <p:cNvPr id="125" name="Freeform 41">
                <a:extLst>
                  <a:ext uri="{FF2B5EF4-FFF2-40B4-BE49-F238E27FC236}">
                    <a16:creationId xmlns:a16="http://schemas.microsoft.com/office/drawing/2014/main" id="{BB01A028-D5E4-2C24-1DBE-E542A7FA31EB}"/>
                  </a:ext>
                </a:extLst>
              </p:cNvPr>
              <p:cNvSpPr/>
              <p:nvPr/>
            </p:nvSpPr>
            <p:spPr>
              <a:xfrm>
                <a:off x="0" y="0"/>
                <a:ext cx="831609" cy="323754"/>
              </a:xfrm>
              <a:custGeom>
                <a:avLst/>
                <a:gdLst/>
                <a:ahLst/>
                <a:cxnLst/>
                <a:rect l="l" t="t" r="r" b="b"/>
                <a:pathLst>
                  <a:path w="831609" h="323754">
                    <a:moveTo>
                      <a:pt x="161877" y="0"/>
                    </a:moveTo>
                    <a:lnTo>
                      <a:pt x="669732" y="0"/>
                    </a:lnTo>
                    <a:cubicBezTo>
                      <a:pt x="712665" y="0"/>
                      <a:pt x="753839" y="17055"/>
                      <a:pt x="784197" y="47413"/>
                    </a:cubicBezTo>
                    <a:cubicBezTo>
                      <a:pt x="814555" y="77771"/>
                      <a:pt x="831609" y="118945"/>
                      <a:pt x="831609" y="161877"/>
                    </a:cubicBezTo>
                    <a:lnTo>
                      <a:pt x="831609" y="161877"/>
                    </a:lnTo>
                    <a:cubicBezTo>
                      <a:pt x="831609" y="204810"/>
                      <a:pt x="814555" y="245984"/>
                      <a:pt x="784197" y="276341"/>
                    </a:cubicBezTo>
                    <a:cubicBezTo>
                      <a:pt x="753839" y="306699"/>
                      <a:pt x="712665" y="323754"/>
                      <a:pt x="669732" y="323754"/>
                    </a:cubicBezTo>
                    <a:lnTo>
                      <a:pt x="161877" y="323754"/>
                    </a:lnTo>
                    <a:cubicBezTo>
                      <a:pt x="118945" y="323754"/>
                      <a:pt x="77771" y="306699"/>
                      <a:pt x="47413" y="276341"/>
                    </a:cubicBezTo>
                    <a:cubicBezTo>
                      <a:pt x="17055" y="245984"/>
                      <a:pt x="0" y="204810"/>
                      <a:pt x="0" y="161877"/>
                    </a:cubicBezTo>
                    <a:lnTo>
                      <a:pt x="0" y="161877"/>
                    </a:lnTo>
                    <a:cubicBezTo>
                      <a:pt x="0" y="118945"/>
                      <a:pt x="17055" y="77771"/>
                      <a:pt x="47413" y="47413"/>
                    </a:cubicBezTo>
                    <a:cubicBezTo>
                      <a:pt x="77771" y="17055"/>
                      <a:pt x="118945" y="0"/>
                      <a:pt x="161877" y="0"/>
                    </a:cubicBezTo>
                    <a:close/>
                  </a:path>
                </a:pathLst>
              </a:custGeom>
              <a:solidFill>
                <a:srgbClr val="18B210"/>
              </a:solidFill>
            </p:spPr>
            <p:txBody>
              <a:bodyPr/>
              <a:lstStyle/>
              <a:p>
                <a:endParaRPr lang="en-GB"/>
              </a:p>
            </p:txBody>
          </p:sp>
          <p:sp>
            <p:nvSpPr>
              <p:cNvPr id="126" name="TextBox 42">
                <a:extLst>
                  <a:ext uri="{FF2B5EF4-FFF2-40B4-BE49-F238E27FC236}">
                    <a16:creationId xmlns:a16="http://schemas.microsoft.com/office/drawing/2014/main" id="{F708B738-43BE-6E2E-E0F9-3A3EF2D23119}"/>
                  </a:ext>
                </a:extLst>
              </p:cNvPr>
              <p:cNvSpPr txBox="1"/>
              <p:nvPr/>
            </p:nvSpPr>
            <p:spPr>
              <a:xfrm>
                <a:off x="0" y="-28575"/>
                <a:ext cx="831609" cy="352329"/>
              </a:xfrm>
              <a:prstGeom prst="rect">
                <a:avLst/>
              </a:prstGeom>
            </p:spPr>
            <p:txBody>
              <a:bodyPr lIns="27376" tIns="27376" rIns="27376" bIns="27376" rtlCol="0" anchor="ctr"/>
              <a:lstStyle/>
              <a:p>
                <a:pPr algn="ctr">
                  <a:lnSpc>
                    <a:spcPts val="1959"/>
                  </a:lnSpc>
                </a:pPr>
                <a:endParaRPr/>
              </a:p>
            </p:txBody>
          </p:sp>
        </p:grpSp>
        <p:sp>
          <p:nvSpPr>
            <p:cNvPr id="115" name="TextBox 43">
              <a:extLst>
                <a:ext uri="{FF2B5EF4-FFF2-40B4-BE49-F238E27FC236}">
                  <a16:creationId xmlns:a16="http://schemas.microsoft.com/office/drawing/2014/main" id="{A5900C77-1DD6-CC50-35C5-B91118E641B6}"/>
                </a:ext>
              </a:extLst>
            </p:cNvPr>
            <p:cNvSpPr txBox="1"/>
            <p:nvPr/>
          </p:nvSpPr>
          <p:spPr>
            <a:xfrm>
              <a:off x="28334" y="442006"/>
              <a:ext cx="1063167" cy="343273"/>
            </a:xfrm>
            <a:prstGeom prst="rect">
              <a:avLst/>
            </a:prstGeom>
          </p:spPr>
          <p:txBody>
            <a:bodyPr lIns="0" tIns="0" rIns="0" bIns="0" rtlCol="0" anchor="t">
              <a:spAutoFit/>
            </a:bodyPr>
            <a:lstStyle/>
            <a:p>
              <a:pPr algn="ctr">
                <a:lnSpc>
                  <a:spcPts val="2170"/>
                </a:lnSpc>
                <a:spcBef>
                  <a:spcPct val="0"/>
                </a:spcBef>
              </a:pPr>
              <a:r>
                <a:rPr lang="en-US" sz="1550" dirty="0">
                  <a:solidFill>
                    <a:srgbClr val="F2FBF4"/>
                  </a:solidFill>
                  <a:latin typeface="TAN Nimbus"/>
                </a:rPr>
                <a:t>vegan</a:t>
              </a:r>
            </a:p>
          </p:txBody>
        </p:sp>
        <p:sp>
          <p:nvSpPr>
            <p:cNvPr id="124" name="Freeform 44">
              <a:extLst>
                <a:ext uri="{FF2B5EF4-FFF2-40B4-BE49-F238E27FC236}">
                  <a16:creationId xmlns:a16="http://schemas.microsoft.com/office/drawing/2014/main" id="{9CD9EB86-6D68-6716-2BE5-CB18D05393F1}"/>
                </a:ext>
              </a:extLst>
            </p:cNvPr>
            <p:cNvSpPr/>
            <p:nvPr/>
          </p:nvSpPr>
          <p:spPr>
            <a:xfrm>
              <a:off x="180716" y="0"/>
              <a:ext cx="758403" cy="457882"/>
            </a:xfrm>
            <a:custGeom>
              <a:avLst/>
              <a:gdLst/>
              <a:ahLst/>
              <a:cxnLst/>
              <a:rect l="l" t="t" r="r" b="b"/>
              <a:pathLst>
                <a:path w="758403" h="457882">
                  <a:moveTo>
                    <a:pt x="0" y="0"/>
                  </a:moveTo>
                  <a:lnTo>
                    <a:pt x="758403" y="0"/>
                  </a:lnTo>
                  <a:lnTo>
                    <a:pt x="758403" y="457882"/>
                  </a:lnTo>
                  <a:lnTo>
                    <a:pt x="0" y="45788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grpSp>
      <p:sp>
        <p:nvSpPr>
          <p:cNvPr id="129" name="Freeform 23">
            <a:extLst>
              <a:ext uri="{FF2B5EF4-FFF2-40B4-BE49-F238E27FC236}">
                <a16:creationId xmlns:a16="http://schemas.microsoft.com/office/drawing/2014/main" id="{690C1961-1B1F-C15C-1EEE-B0C59E72350B}"/>
              </a:ext>
            </a:extLst>
          </p:cNvPr>
          <p:cNvSpPr/>
          <p:nvPr/>
        </p:nvSpPr>
        <p:spPr>
          <a:xfrm flipH="1">
            <a:off x="12504321" y="3666970"/>
            <a:ext cx="424791" cy="647188"/>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nvGrpSpPr>
          <p:cNvPr id="149" name="Group 94">
            <a:extLst>
              <a:ext uri="{FF2B5EF4-FFF2-40B4-BE49-F238E27FC236}">
                <a16:creationId xmlns:a16="http://schemas.microsoft.com/office/drawing/2014/main" id="{26F7AB56-2E06-96AC-9071-A50F621DE27E}"/>
              </a:ext>
            </a:extLst>
          </p:cNvPr>
          <p:cNvGrpSpPr/>
          <p:nvPr/>
        </p:nvGrpSpPr>
        <p:grpSpPr>
          <a:xfrm>
            <a:off x="10731693" y="9339113"/>
            <a:ext cx="693343" cy="544662"/>
            <a:chOff x="0" y="0"/>
            <a:chExt cx="924457" cy="726216"/>
          </a:xfrm>
        </p:grpSpPr>
        <p:sp>
          <p:nvSpPr>
            <p:cNvPr id="150" name="Freeform 95">
              <a:extLst>
                <a:ext uri="{FF2B5EF4-FFF2-40B4-BE49-F238E27FC236}">
                  <a16:creationId xmlns:a16="http://schemas.microsoft.com/office/drawing/2014/main" id="{FB17E3E2-0824-DEAF-0344-8496F55FECC9}"/>
                </a:ext>
              </a:extLst>
            </p:cNvPr>
            <p:cNvSpPr/>
            <p:nvPr/>
          </p:nvSpPr>
          <p:spPr>
            <a:xfrm>
              <a:off x="115753" y="0"/>
              <a:ext cx="808704" cy="726216"/>
            </a:xfrm>
            <a:custGeom>
              <a:avLst/>
              <a:gdLst/>
              <a:ahLst/>
              <a:cxnLst/>
              <a:rect l="l" t="t" r="r" b="b"/>
              <a:pathLst>
                <a:path w="808704" h="726216">
                  <a:moveTo>
                    <a:pt x="0" y="0"/>
                  </a:moveTo>
                  <a:lnTo>
                    <a:pt x="808705" y="0"/>
                  </a:lnTo>
                  <a:lnTo>
                    <a:pt x="808705" y="726216"/>
                  </a:lnTo>
                  <a:lnTo>
                    <a:pt x="0" y="726216"/>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151" name="TextBox 96">
              <a:extLst>
                <a:ext uri="{FF2B5EF4-FFF2-40B4-BE49-F238E27FC236}">
                  <a16:creationId xmlns:a16="http://schemas.microsoft.com/office/drawing/2014/main" id="{A90FEEE7-74B4-6A72-34C9-54BD5C8CF97F}"/>
                </a:ext>
              </a:extLst>
            </p:cNvPr>
            <p:cNvSpPr txBox="1"/>
            <p:nvPr/>
          </p:nvSpPr>
          <p:spPr>
            <a:xfrm>
              <a:off x="96104" y="283129"/>
              <a:ext cx="828353" cy="302894"/>
            </a:xfrm>
            <a:prstGeom prst="rect">
              <a:avLst/>
            </a:prstGeom>
          </p:spPr>
          <p:txBody>
            <a:bodyPr lIns="0" tIns="0" rIns="0" bIns="0" rtlCol="0" anchor="t">
              <a:spAutoFit/>
            </a:bodyPr>
            <a:lstStyle/>
            <a:p>
              <a:pPr algn="ctr">
                <a:lnSpc>
                  <a:spcPts val="1683"/>
                </a:lnSpc>
              </a:pPr>
              <a:r>
                <a:rPr lang="en-US" sz="1650" dirty="0">
                  <a:solidFill>
                    <a:srgbClr val="FFFCF5"/>
                  </a:solidFill>
                  <a:latin typeface="Playfair Display Heavy"/>
                </a:rPr>
                <a:t>sugar</a:t>
              </a:r>
            </a:p>
          </p:txBody>
        </p:sp>
        <p:sp>
          <p:nvSpPr>
            <p:cNvPr id="152" name="TextBox 97">
              <a:extLst>
                <a:ext uri="{FF2B5EF4-FFF2-40B4-BE49-F238E27FC236}">
                  <a16:creationId xmlns:a16="http://schemas.microsoft.com/office/drawing/2014/main" id="{DD9EBB4E-6040-32B1-1E6E-8FE99DFA9DFF}"/>
                </a:ext>
              </a:extLst>
            </p:cNvPr>
            <p:cNvSpPr txBox="1"/>
            <p:nvPr/>
          </p:nvSpPr>
          <p:spPr>
            <a:xfrm>
              <a:off x="0" y="117394"/>
              <a:ext cx="828353" cy="302894"/>
            </a:xfrm>
            <a:prstGeom prst="rect">
              <a:avLst/>
            </a:prstGeom>
          </p:spPr>
          <p:txBody>
            <a:bodyPr lIns="0" tIns="0" rIns="0" bIns="0" rtlCol="0" anchor="t">
              <a:spAutoFit/>
            </a:bodyPr>
            <a:lstStyle/>
            <a:p>
              <a:pPr algn="ctr">
                <a:lnSpc>
                  <a:spcPts val="1683"/>
                </a:lnSpc>
              </a:pPr>
              <a:r>
                <a:rPr lang="en-US" sz="1650" dirty="0">
                  <a:solidFill>
                    <a:srgbClr val="FFFCF5"/>
                  </a:solidFill>
                  <a:latin typeface="Playfair Display Heavy"/>
                </a:rPr>
                <a:t>low</a:t>
              </a:r>
            </a:p>
          </p:txBody>
        </p:sp>
      </p:grpSp>
    </p:spTree>
    <p:extLst>
      <p:ext uri="{BB962C8B-B14F-4D97-AF65-F5344CB8AC3E}">
        <p14:creationId xmlns:p14="http://schemas.microsoft.com/office/powerpoint/2010/main" val="16791032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urple background with white figures&#10;&#10;AI-generated content may be incorrect.">
            <a:extLst>
              <a:ext uri="{FF2B5EF4-FFF2-40B4-BE49-F238E27FC236}">
                <a16:creationId xmlns:a16="http://schemas.microsoft.com/office/drawing/2014/main" id="{AB57BD92-362F-D823-5625-23C04D3D5B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 y="643"/>
            <a:ext cx="18285714" cy="10285714"/>
          </a:xfrm>
          <a:prstGeom prst="rect">
            <a:avLst/>
          </a:prstGeom>
          <a:ln>
            <a:solidFill>
              <a:srgbClr val="A0036C"/>
            </a:solidFill>
          </a:ln>
        </p:spPr>
      </p:pic>
      <p:graphicFrame>
        <p:nvGraphicFramePr>
          <p:cNvPr id="110" name="Table 109">
            <a:extLst>
              <a:ext uri="{FF2B5EF4-FFF2-40B4-BE49-F238E27FC236}">
                <a16:creationId xmlns:a16="http://schemas.microsoft.com/office/drawing/2014/main" id="{576BAC64-35CA-AD65-B5A2-2D7A47298D6C}"/>
              </a:ext>
            </a:extLst>
          </p:cNvPr>
          <p:cNvGraphicFramePr>
            <a:graphicFrameLocks noGrp="1"/>
          </p:cNvGraphicFramePr>
          <p:nvPr>
            <p:extLst>
              <p:ext uri="{D42A27DB-BD31-4B8C-83A1-F6EECF244321}">
                <p14:modId xmlns:p14="http://schemas.microsoft.com/office/powerpoint/2010/main" val="1174954592"/>
              </p:ext>
            </p:extLst>
          </p:nvPr>
        </p:nvGraphicFramePr>
        <p:xfrm>
          <a:off x="1280832" y="1475047"/>
          <a:ext cx="15726335" cy="8180580"/>
        </p:xfrm>
        <a:graphic>
          <a:graphicData uri="http://schemas.openxmlformats.org/drawingml/2006/table">
            <a:tbl>
              <a:tblPr firstRow="1" bandRow="1">
                <a:tableStyleId>{5C22544A-7EE6-4342-B048-85BDC9FD1C3A}</a:tableStyleId>
              </a:tblPr>
              <a:tblGrid>
                <a:gridCol w="3145267">
                  <a:extLst>
                    <a:ext uri="{9D8B030D-6E8A-4147-A177-3AD203B41FA5}">
                      <a16:colId xmlns:a16="http://schemas.microsoft.com/office/drawing/2014/main" val="1257960483"/>
                    </a:ext>
                  </a:extLst>
                </a:gridCol>
                <a:gridCol w="3145267">
                  <a:extLst>
                    <a:ext uri="{9D8B030D-6E8A-4147-A177-3AD203B41FA5}">
                      <a16:colId xmlns:a16="http://schemas.microsoft.com/office/drawing/2014/main" val="3704868386"/>
                    </a:ext>
                  </a:extLst>
                </a:gridCol>
                <a:gridCol w="3145267">
                  <a:extLst>
                    <a:ext uri="{9D8B030D-6E8A-4147-A177-3AD203B41FA5}">
                      <a16:colId xmlns:a16="http://schemas.microsoft.com/office/drawing/2014/main" val="4092775209"/>
                    </a:ext>
                  </a:extLst>
                </a:gridCol>
                <a:gridCol w="3145267">
                  <a:extLst>
                    <a:ext uri="{9D8B030D-6E8A-4147-A177-3AD203B41FA5}">
                      <a16:colId xmlns:a16="http://schemas.microsoft.com/office/drawing/2014/main" val="2833176240"/>
                    </a:ext>
                  </a:extLst>
                </a:gridCol>
                <a:gridCol w="3145267">
                  <a:extLst>
                    <a:ext uri="{9D8B030D-6E8A-4147-A177-3AD203B41FA5}">
                      <a16:colId xmlns:a16="http://schemas.microsoft.com/office/drawing/2014/main" val="2375869498"/>
                    </a:ext>
                  </a:extLst>
                </a:gridCol>
              </a:tblGrid>
              <a:tr h="472838">
                <a:tc>
                  <a:txBody>
                    <a:bodyPr/>
                    <a:lstStyle/>
                    <a:p>
                      <a:pPr algn="ctr"/>
                      <a:r>
                        <a:rPr lang="en-GB" sz="2800" b="0" dirty="0">
                          <a:solidFill>
                            <a:schemeClr val="bg1"/>
                          </a:solidFill>
                          <a:latin typeface="Barlow Condensed Bold" panose="020B0604020202020204" charset="0"/>
                        </a:rPr>
                        <a:t>MONDAY</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0036B"/>
                    </a:solidFill>
                  </a:tcPr>
                </a:tc>
                <a:tc>
                  <a:txBody>
                    <a:bodyPr/>
                    <a:lstStyle/>
                    <a:p>
                      <a:pPr algn="ctr"/>
                      <a:r>
                        <a:rPr lang="en-GB" sz="2800" b="0">
                          <a:solidFill>
                            <a:schemeClr val="bg1"/>
                          </a:solidFill>
                          <a:latin typeface="Barlow Condensed Bold"/>
                        </a:rPr>
                        <a:t>TUESDAY</a:t>
                      </a:r>
                      <a:endParaRPr lang="en-GB" sz="2800" b="0" dirty="0">
                        <a:solidFill>
                          <a:schemeClr val="bg1"/>
                        </a:solidFill>
                        <a:latin typeface="Barlow Condensed Bold"/>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0036B"/>
                    </a:solidFill>
                  </a:tcPr>
                </a:tc>
                <a:tc>
                  <a:txBody>
                    <a:bodyPr/>
                    <a:lstStyle/>
                    <a:p>
                      <a:pPr algn="ctr"/>
                      <a:r>
                        <a:rPr lang="en-GB" sz="2800" b="0">
                          <a:solidFill>
                            <a:schemeClr val="bg1"/>
                          </a:solidFill>
                          <a:latin typeface="Barlow Condensed Bold"/>
                        </a:rPr>
                        <a:t>WEDNESDAY</a:t>
                      </a:r>
                      <a:endParaRPr lang="en-GB" sz="2800" b="0" dirty="0">
                        <a:solidFill>
                          <a:schemeClr val="bg1"/>
                        </a:solidFill>
                        <a:latin typeface="Barlow Condensed Bold"/>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0036B"/>
                    </a:solidFill>
                  </a:tcPr>
                </a:tc>
                <a:tc>
                  <a:txBody>
                    <a:bodyPr/>
                    <a:lstStyle/>
                    <a:p>
                      <a:pPr algn="ctr"/>
                      <a:r>
                        <a:rPr lang="en-GB" sz="2800" b="0" dirty="0">
                          <a:solidFill>
                            <a:schemeClr val="bg1"/>
                          </a:solidFill>
                          <a:latin typeface="Barlow Condensed Bold"/>
                        </a:rPr>
                        <a:t>THURSDAY</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0036B"/>
                    </a:solidFill>
                  </a:tcPr>
                </a:tc>
                <a:tc>
                  <a:txBody>
                    <a:bodyPr/>
                    <a:lstStyle/>
                    <a:p>
                      <a:pPr algn="ctr"/>
                      <a:r>
                        <a:rPr lang="en-GB" sz="2800" b="0">
                          <a:solidFill>
                            <a:schemeClr val="bg1"/>
                          </a:solidFill>
                          <a:latin typeface="Barlow Condensed Bold"/>
                        </a:rPr>
                        <a:t>FRIDAY</a:t>
                      </a:r>
                      <a:endParaRPr lang="en-GB" sz="2800" b="0" dirty="0">
                        <a:solidFill>
                          <a:schemeClr val="bg1"/>
                        </a:solidFill>
                        <a:latin typeface="Barlow Condensed Bold"/>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0036B"/>
                    </a:solidFill>
                  </a:tcPr>
                </a:tc>
                <a:extLst>
                  <a:ext uri="{0D108BD9-81ED-4DB2-BD59-A6C34878D82A}">
                    <a16:rowId xmlns:a16="http://schemas.microsoft.com/office/drawing/2014/main" val="2571604415"/>
                  </a:ext>
                </a:extLst>
              </a:tr>
              <a:tr h="2319417">
                <a:tc>
                  <a:txBody>
                    <a:bodyPr/>
                    <a:lstStyle/>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Bold"/>
                          <a:ea typeface="+mn-ea"/>
                          <a:cs typeface="+mn-cs"/>
                        </a:rPr>
                        <a:t>Saucy Tomato Pasta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Homemade Butterbean </a:t>
                      </a:r>
                      <a:r>
                        <a:rPr lang="en-US" sz="1400" kern="1200" dirty="0" err="1">
                          <a:solidFill>
                            <a:schemeClr val="tx1"/>
                          </a:solidFill>
                          <a:latin typeface="Canva Sans"/>
                          <a:ea typeface="+mn-ea"/>
                          <a:cs typeface="+mn-cs"/>
                        </a:rPr>
                        <a:t>Arrabiata</a:t>
                      </a:r>
                      <a:r>
                        <a:rPr lang="en-US" sz="1400" kern="1200" dirty="0">
                          <a:solidFill>
                            <a:schemeClr val="tx1"/>
                          </a:solidFill>
                          <a:latin typeface="Canva Sans"/>
                          <a:ea typeface="+mn-ea"/>
                          <a:cs typeface="+mn-cs"/>
                        </a:rPr>
                        <a:t> Tomato Sauce (Tomatoes, Garlic, Onions, Mixed Herbs, Pinch of Chilli, Butterbeans) with Wholemeal Fusilli Past</a:t>
                      </a:r>
                      <a:r>
                        <a:rPr lang="en-US" sz="1400" b="0" dirty="0">
                          <a:latin typeface="Century Gothic" panose="020B0502020202020204" pitchFamily="34" charset="0"/>
                        </a:rPr>
                        <a:t>a</a:t>
                      </a:r>
                      <a:endParaRPr lang="en-GB" sz="1400" b="0" dirty="0">
                        <a:latin typeface="Century Gothic" panose="020B0502020202020204" pitchFamily="34" charset="0"/>
                      </a:endParaRPr>
                    </a:p>
                    <a:p>
                      <a:pPr marL="0" marR="0" lvl="0" indent="0" algn="l" defTabSz="914400" rtl="0" eaLnBrk="1" fontAlgn="auto" latinLnBrk="0" hangingPunct="1">
                        <a:lnSpc>
                          <a:spcPts val="2000"/>
                        </a:lnSpc>
                        <a:spcBef>
                          <a:spcPts val="0"/>
                        </a:spcBef>
                        <a:spcAft>
                          <a:spcPts val="0"/>
                        </a:spcAft>
                        <a:buClrTx/>
                        <a:buSzTx/>
                        <a:buFontTx/>
                        <a:buNone/>
                        <a:tabLst/>
                        <a:defRPr/>
                      </a:pPr>
                      <a:endParaRPr lang="en-US" sz="1400" kern="1200" dirty="0">
                        <a:solidFill>
                          <a:schemeClr val="tx1"/>
                        </a:solidFill>
                        <a:latin typeface="Canva Sans"/>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Bold"/>
                          <a:ea typeface="+mn-ea"/>
                          <a:cs typeface="+mn-cs"/>
                        </a:rPr>
                        <a:t>Creamy Chickpea Curry with Rice</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A Creamy Coconut Curry Made with Chickpeas, Spinach and Butternut Squash Served with 50/50 Wholemeal Rice</a:t>
                      </a:r>
                      <a:endParaRPr lang="en-GB" sz="1400" kern="1200" dirty="0">
                        <a:solidFill>
                          <a:schemeClr val="tx1"/>
                        </a:solidFill>
                        <a:latin typeface="Canva Sans"/>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Bold"/>
                          <a:ea typeface="+mn-ea"/>
                          <a:cs typeface="+mn-cs"/>
                        </a:rPr>
                        <a:t>Nature Ranger Sausage, Roast Potatoes &amp; Gravy</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Vegan Sausage served with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Homemade Roasted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Potatoes and Vegan Gravy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Bold"/>
                          <a:ea typeface="+mn-ea"/>
                          <a:cs typeface="+mn-cs"/>
                        </a:rPr>
                        <a:t>Hearty Bolognaise with Pasta</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Vegan Soya Mince in a Homemade Tomato Bolognaise Sauce with Wholemeal Fusilli Pasta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Bold"/>
                          <a:ea typeface="+mn-ea"/>
                          <a:cs typeface="+mn-cs"/>
                        </a:rPr>
                        <a:t>Mexican Bean Roll with Chips and Tomato Ketchup</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Phat Pasty Mexican Bean Roll (which contains Sweet Potato, Chickpeas, Kidney Beans,</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Peppers and Onions)</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 Served with Oven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Baked Chips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&amp; Tomato Ketchup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89949154"/>
                  </a:ext>
                </a:extLst>
              </a:tr>
              <a:tr h="2214723">
                <a:tc>
                  <a:txBody>
                    <a:bodyPr/>
                    <a:lstStyle/>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Bold"/>
                          <a:ea typeface="+mn-ea"/>
                          <a:cs typeface="+mn-cs"/>
                        </a:rPr>
                        <a:t>Cheese and Bean Pasty with New Potatoes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Homemade Cheddar Cheese and Reduced Sugar &amp; Salt Baked Bean Pasty Served with Parsley </a:t>
                      </a:r>
                      <a:r>
                        <a:rPr lang="en-US" sz="1400" kern="1200" dirty="0" err="1">
                          <a:solidFill>
                            <a:schemeClr val="tx1"/>
                          </a:solidFill>
                          <a:latin typeface="Canva Sans"/>
                          <a:ea typeface="+mn-ea"/>
                          <a:cs typeface="+mn-cs"/>
                        </a:rPr>
                        <a:t>Flavoured</a:t>
                      </a:r>
                      <a:r>
                        <a:rPr lang="en-US" sz="1400" kern="1200" dirty="0">
                          <a:solidFill>
                            <a:schemeClr val="tx1"/>
                          </a:solidFill>
                          <a:latin typeface="Canva Sans"/>
                          <a:ea typeface="+mn-ea"/>
                          <a:cs typeface="+mn-cs"/>
                        </a:rPr>
                        <a:t> New Potatoes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Bold"/>
                          <a:ea typeface="+mn-ea"/>
                          <a:cs typeface="+mn-cs"/>
                        </a:rPr>
                        <a:t>Beef Burger with Cheese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Bold"/>
                          <a:ea typeface="+mn-ea"/>
                          <a:cs typeface="+mn-cs"/>
                        </a:rPr>
                        <a:t>Served with Wedges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Bold"/>
                          <a:ea typeface="+mn-ea"/>
                          <a:cs typeface="+mn-cs"/>
                        </a:rPr>
                        <a:t>and Tomato Ketchup</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Red Tractor Accredited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Beef Burger From Gloucestershire’s Local Butchers Topped with Cheese Served in a Burger Bun with Baked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Potato Wedges  and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Tomato Ketchup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Bold"/>
                          <a:ea typeface="+mn-ea"/>
                          <a:cs typeface="+mn-cs"/>
                        </a:rPr>
                        <a:t>Roast Chicken, Roast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Bold"/>
                          <a:ea typeface="+mn-ea"/>
                          <a:cs typeface="+mn-cs"/>
                        </a:rPr>
                        <a:t>Potatoes and Gravy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Red Tractor Accredited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Chicken from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Gloucestershire’s Local Butchers Served with Homemade Roast Potatoes and Vegan Gravy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Bold"/>
                          <a:ea typeface="+mn-ea"/>
                          <a:cs typeface="+mn-cs"/>
                        </a:rPr>
                        <a:t>Chef Special Chicken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Bold"/>
                          <a:ea typeface="+mn-ea"/>
                          <a:cs typeface="+mn-cs"/>
                        </a:rPr>
                        <a:t>and Chickpea Korma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Bold"/>
                          <a:ea typeface="+mn-ea"/>
                          <a:cs typeface="+mn-cs"/>
                        </a:rPr>
                        <a:t>with Rice</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Red Tractor Accredited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Chicken from Gloucestershire’s Local Butchers and Chickpeas in a Mild and Creamy Sauce served with 50/50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Wholemeal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Rice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Bold"/>
                          <a:ea typeface="+mn-ea"/>
                          <a:cs typeface="+mn-cs"/>
                        </a:rPr>
                        <a:t>Battered Fish, Chips and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Bold"/>
                          <a:ea typeface="+mn-ea"/>
                          <a:cs typeface="+mn-cs"/>
                        </a:rPr>
                        <a:t>Tomato Ketchup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Oven Baked Youngs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MSC Accredited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Battered Pollock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Fillet with Oven Baked </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Chips &amp; Tomato Ketchup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403764832"/>
                  </a:ext>
                </a:extLst>
              </a:tr>
              <a:tr h="519318">
                <a:tc gridSpan="5">
                  <a:txBody>
                    <a:bodyPr/>
                    <a:lstStyle/>
                    <a:p>
                      <a:pPr algn="ctr">
                        <a:lnSpc>
                          <a:spcPts val="2000"/>
                        </a:lnSpc>
                      </a:pPr>
                      <a:r>
                        <a:rPr lang="en-US" sz="1400" dirty="0">
                          <a:solidFill>
                            <a:srgbClr val="000000"/>
                          </a:solidFill>
                          <a:latin typeface="Canva Sans"/>
                        </a:rPr>
                        <a:t>Each day we serve a choice of two vegetables such as carrots, broccoli, cauliflower, sweetcorn, peas, baked beans, green beans, cabbage, peppers.</a:t>
                      </a:r>
                    </a:p>
                    <a:p>
                      <a:pPr marL="0" lvl="0" indent="0" algn="ctr">
                        <a:lnSpc>
                          <a:spcPts val="2000"/>
                        </a:lnSpc>
                        <a:spcBef>
                          <a:spcPct val="0"/>
                        </a:spcBef>
                      </a:pPr>
                      <a:r>
                        <a:rPr lang="en-US" sz="1400" dirty="0">
                          <a:solidFill>
                            <a:srgbClr val="000000"/>
                          </a:solidFill>
                          <a:latin typeface="Canva Sans"/>
                        </a:rPr>
                        <a:t>We also serve a daily salad selection for pupils to help themselves to. </a:t>
                      </a:r>
                    </a:p>
                    <a:p>
                      <a:pPr>
                        <a:lnSpc>
                          <a:spcPts val="2000"/>
                        </a:lnSpc>
                      </a:pPr>
                      <a:endParaRPr lang="en-GB"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GB"/>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BAE1F7"/>
                    </a:solidFill>
                  </a:tcPr>
                </a:tc>
                <a:tc hMerge="1">
                  <a:txBody>
                    <a:bodyPr/>
                    <a:lstStyle/>
                    <a:p>
                      <a:endParaRPr lang="en-GB"/>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AE1F7"/>
                    </a:solidFill>
                  </a:tcPr>
                </a:tc>
                <a:tc hMerge="1">
                  <a:txBody>
                    <a:bodyPr/>
                    <a:lstStyle/>
                    <a:p>
                      <a:endParaRPr lang="en-GB"/>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AE1F7"/>
                    </a:solidFill>
                  </a:tcPr>
                </a:tc>
                <a:tc hMerge="1">
                  <a:txBody>
                    <a:bodyPr/>
                    <a:lstStyle/>
                    <a:p>
                      <a:endParaRPr lang="en-GB"/>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AE1F7"/>
                    </a:solidFill>
                  </a:tcPr>
                </a:tc>
                <a:extLst>
                  <a:ext uri="{0D108BD9-81ED-4DB2-BD59-A6C34878D82A}">
                    <a16:rowId xmlns:a16="http://schemas.microsoft.com/office/drawing/2014/main" val="4224293292"/>
                  </a:ext>
                </a:extLst>
              </a:tr>
              <a:tr h="1541287">
                <a:tc>
                  <a:txBody>
                    <a:bodyPr/>
                    <a:lstStyle/>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Bold"/>
                          <a:ea typeface="+mn-ea"/>
                          <a:cs typeface="+mn-cs"/>
                        </a:rPr>
                        <a:t>Oaty Cookie</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An Oaty Cookie made from Oats, Wholemeal Flour and Self-Raising Flour</a:t>
                      </a:r>
                    </a:p>
                    <a:p>
                      <a:pPr marL="0" marR="0" lvl="0" indent="0" algn="l" defTabSz="914400" rtl="0" eaLnBrk="1" fontAlgn="auto" latinLnBrk="0" hangingPunct="1">
                        <a:lnSpc>
                          <a:spcPts val="2000"/>
                        </a:lnSpc>
                        <a:spcBef>
                          <a:spcPts val="0"/>
                        </a:spcBef>
                        <a:spcAft>
                          <a:spcPts val="0"/>
                        </a:spcAft>
                        <a:buClrTx/>
                        <a:buSzTx/>
                        <a:buFontTx/>
                        <a:buNone/>
                        <a:tabLst/>
                        <a:defRPr/>
                      </a:pPr>
                      <a:endParaRPr lang="en-US" sz="1400" kern="1200" dirty="0">
                        <a:solidFill>
                          <a:schemeClr val="tx1"/>
                        </a:solidFill>
                        <a:latin typeface="Canva Sans"/>
                        <a:ea typeface="+mn-ea"/>
                        <a:cs typeface="+mn-cs"/>
                      </a:endParaRPr>
                    </a:p>
                    <a:p>
                      <a:pPr marL="0" marR="0" lvl="0" indent="0" algn="l" defTabSz="914400" rtl="0" eaLnBrk="1" fontAlgn="auto" latinLnBrk="0" hangingPunct="1">
                        <a:lnSpc>
                          <a:spcPts val="2000"/>
                        </a:lnSpc>
                        <a:spcBef>
                          <a:spcPts val="0"/>
                        </a:spcBef>
                        <a:spcAft>
                          <a:spcPts val="0"/>
                        </a:spcAft>
                        <a:buClrTx/>
                        <a:buSzTx/>
                        <a:buFontTx/>
                        <a:buNone/>
                        <a:tabLst/>
                        <a:defRPr/>
                      </a:pPr>
                      <a:endParaRPr lang="en-US" sz="1400" kern="1200" dirty="0">
                        <a:solidFill>
                          <a:schemeClr val="tx1"/>
                        </a:solidFill>
                        <a:latin typeface="Canva Sans"/>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Bold"/>
                          <a:ea typeface="+mn-ea"/>
                          <a:cs typeface="+mn-cs"/>
                        </a:rPr>
                        <a:t>Jam and Coconut Sponge</a:t>
                      </a:r>
                    </a:p>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a:ea typeface="+mn-ea"/>
                          <a:cs typeface="+mn-cs"/>
                        </a:rPr>
                        <a:t>A Homemade Vanilla Sponge Topped with Strawberry Jam and Coconut</a:t>
                      </a:r>
                    </a:p>
                    <a:p>
                      <a:pPr marL="0" marR="0" lvl="0" indent="0" algn="l" defTabSz="914400" rtl="0" eaLnBrk="1" fontAlgn="auto" latinLnBrk="0" hangingPunct="1">
                        <a:lnSpc>
                          <a:spcPts val="2000"/>
                        </a:lnSpc>
                        <a:spcBef>
                          <a:spcPts val="0"/>
                        </a:spcBef>
                        <a:spcAft>
                          <a:spcPts val="0"/>
                        </a:spcAft>
                        <a:buClrTx/>
                        <a:buSzTx/>
                        <a:buFontTx/>
                        <a:buNone/>
                        <a:tabLst/>
                        <a:defRPr/>
                      </a:pPr>
                      <a:endParaRPr lang="en-US" sz="1400" kern="1200" dirty="0">
                        <a:solidFill>
                          <a:schemeClr val="tx1"/>
                        </a:solidFill>
                        <a:latin typeface="Canva Sans"/>
                        <a:ea typeface="+mn-ea"/>
                        <a:cs typeface="+mn-cs"/>
                      </a:endParaRPr>
                    </a:p>
                    <a:p>
                      <a:pPr marL="0" marR="0" lvl="0" indent="0" algn="l" defTabSz="914400" rtl="0" eaLnBrk="1" fontAlgn="auto" latinLnBrk="0" hangingPunct="1">
                        <a:lnSpc>
                          <a:spcPts val="2000"/>
                        </a:lnSpc>
                        <a:spcBef>
                          <a:spcPts val="0"/>
                        </a:spcBef>
                        <a:spcAft>
                          <a:spcPts val="0"/>
                        </a:spcAft>
                        <a:buClrTx/>
                        <a:buSzTx/>
                        <a:buFontTx/>
                        <a:buNone/>
                        <a:tabLst/>
                        <a:defRPr/>
                      </a:pPr>
                      <a:endParaRPr lang="en-US" sz="1400" kern="1200" dirty="0">
                        <a:solidFill>
                          <a:schemeClr val="tx1"/>
                        </a:solidFill>
                        <a:latin typeface="Canva Sans"/>
                        <a:ea typeface="+mn-ea"/>
                        <a:cs typeface="+mn-cs"/>
                      </a:endParaRPr>
                    </a:p>
                    <a:p>
                      <a:pPr marL="0" marR="0" lvl="0" indent="0" algn="l" defTabSz="914400" rtl="0" eaLnBrk="1" fontAlgn="auto" latinLnBrk="0" hangingPunct="1">
                        <a:lnSpc>
                          <a:spcPts val="2000"/>
                        </a:lnSpc>
                        <a:spcBef>
                          <a:spcPts val="0"/>
                        </a:spcBef>
                        <a:spcAft>
                          <a:spcPts val="0"/>
                        </a:spcAft>
                        <a:buClrTx/>
                        <a:buSzTx/>
                        <a:buFontTx/>
                        <a:buNone/>
                        <a:tabLst/>
                        <a:defRPr/>
                      </a:pPr>
                      <a:endParaRPr lang="en-US" sz="1400" kern="1200" dirty="0">
                        <a:solidFill>
                          <a:schemeClr val="tx1"/>
                        </a:solidFill>
                        <a:latin typeface="Canva Sans"/>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Bold"/>
                          <a:ea typeface="+mn-ea"/>
                          <a:cs typeface="+mn-cs"/>
                        </a:rPr>
                        <a:t>Fruit Medley</a:t>
                      </a:r>
                    </a:p>
                    <a:p>
                      <a:pPr marL="0" marR="0" lvl="0" indent="0" algn="l" defTabSz="914400" rtl="0" eaLnBrk="1" fontAlgn="auto" latinLnBrk="0" hangingPunct="1">
                        <a:lnSpc>
                          <a:spcPts val="2000"/>
                        </a:lnSpc>
                        <a:spcBef>
                          <a:spcPts val="0"/>
                        </a:spcBef>
                        <a:spcAft>
                          <a:spcPts val="0"/>
                        </a:spcAft>
                        <a:buClrTx/>
                        <a:buSzTx/>
                        <a:buFontTx/>
                        <a:buNone/>
                        <a:tabLst/>
                        <a:defRPr/>
                      </a:pPr>
                      <a:r>
                        <a:rPr lang="en-GB" sz="1400" kern="1200" dirty="0">
                          <a:solidFill>
                            <a:schemeClr val="tx1"/>
                          </a:solidFill>
                          <a:latin typeface="Canva Sans"/>
                          <a:ea typeface="+mn-ea"/>
                          <a:cs typeface="+mn-cs"/>
                        </a:rPr>
                        <a:t>A selection of Mandarin, Peach, Apple, Orange and Pear </a:t>
                      </a:r>
                    </a:p>
                    <a:p>
                      <a:pPr marL="0" marR="0" lvl="0" indent="0" algn="l" defTabSz="914400" rtl="0" eaLnBrk="1" fontAlgn="auto" latinLnBrk="0" hangingPunct="1">
                        <a:lnSpc>
                          <a:spcPts val="2000"/>
                        </a:lnSpc>
                        <a:spcBef>
                          <a:spcPts val="0"/>
                        </a:spcBef>
                        <a:spcAft>
                          <a:spcPts val="0"/>
                        </a:spcAft>
                        <a:buClrTx/>
                        <a:buSzTx/>
                        <a:buFontTx/>
                        <a:buNone/>
                        <a:tabLst/>
                        <a:defRPr/>
                      </a:pPr>
                      <a:endParaRPr lang="en-US" sz="1400" kern="1200" dirty="0">
                        <a:solidFill>
                          <a:schemeClr val="tx1"/>
                        </a:solidFill>
                        <a:latin typeface="Canva Sans"/>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Bold"/>
                          <a:ea typeface="+mn-ea"/>
                          <a:cs typeface="+mn-cs"/>
                        </a:rPr>
                        <a:t>Eves Pudding with Custard </a:t>
                      </a:r>
                    </a:p>
                    <a:p>
                      <a:pPr algn="l">
                        <a:lnSpc>
                          <a:spcPts val="2000"/>
                        </a:lnSpc>
                      </a:pPr>
                      <a:r>
                        <a:rPr lang="en-US" sz="1400" kern="1200" dirty="0">
                          <a:solidFill>
                            <a:schemeClr val="tx1"/>
                          </a:solidFill>
                          <a:latin typeface="Canva Sans"/>
                          <a:ea typeface="+mn-ea"/>
                          <a:cs typeface="+mn-cs"/>
                        </a:rPr>
                        <a:t>Homemade Vanilla Sponge Cake Baked with Chopped Apples served with Custard</a:t>
                      </a:r>
                    </a:p>
                    <a:p>
                      <a:pPr marL="0" marR="0" lvl="0" indent="0" algn="l" defTabSz="914400" rtl="0" eaLnBrk="1" fontAlgn="auto" latinLnBrk="0" hangingPunct="1">
                        <a:lnSpc>
                          <a:spcPts val="2000"/>
                        </a:lnSpc>
                        <a:spcBef>
                          <a:spcPts val="0"/>
                        </a:spcBef>
                        <a:spcAft>
                          <a:spcPts val="0"/>
                        </a:spcAft>
                        <a:buClrTx/>
                        <a:buSzTx/>
                        <a:buFontTx/>
                        <a:buNone/>
                        <a:tabLst/>
                        <a:defRPr/>
                      </a:pPr>
                      <a:endParaRPr lang="en-US" sz="1400" kern="1200" dirty="0">
                        <a:solidFill>
                          <a:schemeClr val="tx1"/>
                        </a:solidFill>
                        <a:latin typeface="Canva Sans"/>
                        <a:ea typeface="+mn-ea"/>
                        <a:cs typeface="+mn-cs"/>
                      </a:endParaRPr>
                    </a:p>
                    <a:p>
                      <a:pPr marL="0" marR="0" lvl="0" indent="0" algn="l" defTabSz="914400" rtl="0" eaLnBrk="1" fontAlgn="auto" latinLnBrk="0" hangingPunct="1">
                        <a:lnSpc>
                          <a:spcPts val="2000"/>
                        </a:lnSpc>
                        <a:spcBef>
                          <a:spcPts val="0"/>
                        </a:spcBef>
                        <a:spcAft>
                          <a:spcPts val="0"/>
                        </a:spcAft>
                        <a:buClrTx/>
                        <a:buSzTx/>
                        <a:buFontTx/>
                        <a:buNone/>
                        <a:tabLst/>
                        <a:defRPr/>
                      </a:pPr>
                      <a:endParaRPr lang="en-US" sz="1400" kern="1200" dirty="0">
                        <a:solidFill>
                          <a:schemeClr val="tx1"/>
                        </a:solidFill>
                        <a:latin typeface="Canva Sans"/>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rtl="0" eaLnBrk="1" fontAlgn="auto" latinLnBrk="0" hangingPunct="1">
                        <a:lnSpc>
                          <a:spcPts val="2000"/>
                        </a:lnSpc>
                        <a:spcBef>
                          <a:spcPts val="0"/>
                        </a:spcBef>
                        <a:spcAft>
                          <a:spcPts val="0"/>
                        </a:spcAft>
                        <a:buClrTx/>
                        <a:buSzTx/>
                        <a:buFontTx/>
                        <a:buNone/>
                        <a:tabLst/>
                        <a:defRPr/>
                      </a:pPr>
                      <a:r>
                        <a:rPr lang="en-US" sz="1400" kern="1200" dirty="0">
                          <a:solidFill>
                            <a:schemeClr val="tx1"/>
                          </a:solidFill>
                          <a:latin typeface="Canva Sans Bold"/>
                          <a:ea typeface="+mn-ea"/>
                          <a:cs typeface="+mn-cs"/>
                        </a:rPr>
                        <a:t>Melting Moment Biscuit</a:t>
                      </a:r>
                    </a:p>
                    <a:p>
                      <a:pPr algn="l">
                        <a:lnSpc>
                          <a:spcPts val="2000"/>
                        </a:lnSpc>
                      </a:pPr>
                      <a:r>
                        <a:rPr lang="en-US" sz="1400" kern="1200" dirty="0">
                          <a:solidFill>
                            <a:schemeClr val="tx1"/>
                          </a:solidFill>
                          <a:latin typeface="Canva Sans"/>
                          <a:ea typeface="+mn-ea"/>
                          <a:cs typeface="+mn-cs"/>
                        </a:rPr>
                        <a:t>A Homemade Soft Cookie Made With Oats, Flour, Egg and Sugar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03234578"/>
                  </a:ext>
                </a:extLst>
              </a:tr>
            </a:tbl>
          </a:graphicData>
        </a:graphic>
      </p:graphicFrame>
      <p:sp>
        <p:nvSpPr>
          <p:cNvPr id="8" name="Freeform 8"/>
          <p:cNvSpPr/>
          <p:nvPr/>
        </p:nvSpPr>
        <p:spPr>
          <a:xfrm>
            <a:off x="16221178" y="4396315"/>
            <a:ext cx="718061" cy="963906"/>
          </a:xfrm>
          <a:custGeom>
            <a:avLst/>
            <a:gdLst/>
            <a:ahLst/>
            <a:cxnLst/>
            <a:rect l="l" t="t" r="r" b="b"/>
            <a:pathLst>
              <a:path w="718061" h="963906">
                <a:moveTo>
                  <a:pt x="0" y="0"/>
                </a:moveTo>
                <a:lnTo>
                  <a:pt x="718061" y="0"/>
                </a:lnTo>
                <a:lnTo>
                  <a:pt x="718061" y="963906"/>
                </a:lnTo>
                <a:lnTo>
                  <a:pt x="0" y="963906"/>
                </a:lnTo>
                <a:lnTo>
                  <a:pt x="0" y="0"/>
                </a:lnTo>
                <a:close/>
              </a:path>
            </a:pathLst>
          </a:custGeom>
          <a:blipFill>
            <a:blip r:embed="rId3"/>
            <a:stretch>
              <a:fillRect/>
            </a:stretch>
          </a:blipFill>
        </p:spPr>
        <p:txBody>
          <a:bodyPr/>
          <a:lstStyle/>
          <a:p>
            <a:endParaRPr lang="en-GB"/>
          </a:p>
        </p:txBody>
      </p:sp>
      <p:sp>
        <p:nvSpPr>
          <p:cNvPr id="13" name="Freeform 13"/>
          <p:cNvSpPr/>
          <p:nvPr/>
        </p:nvSpPr>
        <p:spPr>
          <a:xfrm>
            <a:off x="10036184" y="4396315"/>
            <a:ext cx="603015" cy="794726"/>
          </a:xfrm>
          <a:custGeom>
            <a:avLst/>
            <a:gdLst/>
            <a:ahLst/>
            <a:cxnLst/>
            <a:rect l="l" t="t" r="r" b="b"/>
            <a:pathLst>
              <a:path w="607783" h="855429">
                <a:moveTo>
                  <a:pt x="0" y="0"/>
                </a:moveTo>
                <a:lnTo>
                  <a:pt x="607783" y="0"/>
                </a:lnTo>
                <a:lnTo>
                  <a:pt x="607783" y="855429"/>
                </a:lnTo>
                <a:lnTo>
                  <a:pt x="0" y="855429"/>
                </a:lnTo>
                <a:lnTo>
                  <a:pt x="0" y="0"/>
                </a:lnTo>
                <a:close/>
              </a:path>
            </a:pathLst>
          </a:custGeom>
          <a:blipFill>
            <a:blip r:embed="rId4"/>
            <a:stretch>
              <a:fillRect l="-4816" r="-4816"/>
            </a:stretch>
          </a:blipFill>
        </p:spPr>
        <p:txBody>
          <a:bodyPr/>
          <a:lstStyle/>
          <a:p>
            <a:endParaRPr lang="en-GB"/>
          </a:p>
        </p:txBody>
      </p:sp>
      <p:sp>
        <p:nvSpPr>
          <p:cNvPr id="14" name="Freeform 14"/>
          <p:cNvSpPr/>
          <p:nvPr/>
        </p:nvSpPr>
        <p:spPr>
          <a:xfrm>
            <a:off x="13138913" y="4411155"/>
            <a:ext cx="658423" cy="845272"/>
          </a:xfrm>
          <a:custGeom>
            <a:avLst/>
            <a:gdLst/>
            <a:ahLst/>
            <a:cxnLst/>
            <a:rect l="l" t="t" r="r" b="b"/>
            <a:pathLst>
              <a:path w="658423" h="845272">
                <a:moveTo>
                  <a:pt x="0" y="0"/>
                </a:moveTo>
                <a:lnTo>
                  <a:pt x="658422" y="0"/>
                </a:lnTo>
                <a:lnTo>
                  <a:pt x="658422" y="845272"/>
                </a:lnTo>
                <a:lnTo>
                  <a:pt x="0" y="845272"/>
                </a:lnTo>
                <a:lnTo>
                  <a:pt x="0" y="0"/>
                </a:lnTo>
                <a:close/>
              </a:path>
            </a:pathLst>
          </a:custGeom>
          <a:blipFill>
            <a:blip r:embed="rId4"/>
            <a:stretch>
              <a:fillRect/>
            </a:stretch>
          </a:blipFill>
        </p:spPr>
        <p:txBody>
          <a:bodyPr/>
          <a:lstStyle/>
          <a:p>
            <a:endParaRPr lang="en-GB"/>
          </a:p>
        </p:txBody>
      </p:sp>
      <p:grpSp>
        <p:nvGrpSpPr>
          <p:cNvPr id="24" name="Group 24"/>
          <p:cNvGrpSpPr/>
          <p:nvPr/>
        </p:nvGrpSpPr>
        <p:grpSpPr>
          <a:xfrm>
            <a:off x="3604570" y="3553908"/>
            <a:ext cx="849460" cy="756542"/>
            <a:chOff x="0" y="43144"/>
            <a:chExt cx="1132614" cy="1008722"/>
          </a:xfrm>
        </p:grpSpPr>
        <p:grpSp>
          <p:nvGrpSpPr>
            <p:cNvPr id="25" name="Group 25"/>
            <p:cNvGrpSpPr/>
            <p:nvPr/>
          </p:nvGrpSpPr>
          <p:grpSpPr>
            <a:xfrm>
              <a:off x="0" y="43144"/>
              <a:ext cx="1008722" cy="1008722"/>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27" name="TextBox 27"/>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28" name="Freeform 28"/>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29" name="TextBox 29"/>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a:solidFill>
                    <a:srgbClr val="FFFFFF"/>
                  </a:solidFill>
                  <a:latin typeface="League Spartan"/>
                </a:rPr>
                <a:t> made </a:t>
              </a:r>
            </a:p>
            <a:p>
              <a:pPr algn="l">
                <a:lnSpc>
                  <a:spcPts val="1749"/>
                </a:lnSpc>
              </a:pPr>
              <a:r>
                <a:rPr lang="en-US" sz="1495" spc="-74">
                  <a:solidFill>
                    <a:srgbClr val="FFFFFF"/>
                  </a:solidFill>
                  <a:latin typeface="League Spartan"/>
                </a:rPr>
                <a:t>       site</a:t>
              </a:r>
            </a:p>
          </p:txBody>
        </p:sp>
        <p:sp>
          <p:nvSpPr>
            <p:cNvPr id="30" name="TextBox 30"/>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39" name="Group 39"/>
          <p:cNvGrpSpPr/>
          <p:nvPr/>
        </p:nvGrpSpPr>
        <p:grpSpPr>
          <a:xfrm>
            <a:off x="5722313" y="3562556"/>
            <a:ext cx="839876" cy="634435"/>
            <a:chOff x="0" y="0"/>
            <a:chExt cx="1119835" cy="845912"/>
          </a:xfrm>
        </p:grpSpPr>
        <p:grpSp>
          <p:nvGrpSpPr>
            <p:cNvPr id="40" name="Group 40"/>
            <p:cNvGrpSpPr/>
            <p:nvPr/>
          </p:nvGrpSpPr>
          <p:grpSpPr>
            <a:xfrm>
              <a:off x="0" y="371470"/>
              <a:ext cx="1119835" cy="474442"/>
              <a:chOff x="0" y="-28575"/>
              <a:chExt cx="831609" cy="352329"/>
            </a:xfrm>
          </p:grpSpPr>
          <p:sp>
            <p:nvSpPr>
              <p:cNvPr id="41" name="Freeform 41"/>
              <p:cNvSpPr/>
              <p:nvPr/>
            </p:nvSpPr>
            <p:spPr>
              <a:xfrm>
                <a:off x="0" y="0"/>
                <a:ext cx="831609" cy="323754"/>
              </a:xfrm>
              <a:custGeom>
                <a:avLst/>
                <a:gdLst/>
                <a:ahLst/>
                <a:cxnLst/>
                <a:rect l="l" t="t" r="r" b="b"/>
                <a:pathLst>
                  <a:path w="831609" h="323754">
                    <a:moveTo>
                      <a:pt x="161877" y="0"/>
                    </a:moveTo>
                    <a:lnTo>
                      <a:pt x="669732" y="0"/>
                    </a:lnTo>
                    <a:cubicBezTo>
                      <a:pt x="712665" y="0"/>
                      <a:pt x="753839" y="17055"/>
                      <a:pt x="784197" y="47413"/>
                    </a:cubicBezTo>
                    <a:cubicBezTo>
                      <a:pt x="814555" y="77771"/>
                      <a:pt x="831609" y="118945"/>
                      <a:pt x="831609" y="161877"/>
                    </a:cubicBezTo>
                    <a:lnTo>
                      <a:pt x="831609" y="161877"/>
                    </a:lnTo>
                    <a:cubicBezTo>
                      <a:pt x="831609" y="204810"/>
                      <a:pt x="814555" y="245984"/>
                      <a:pt x="784197" y="276341"/>
                    </a:cubicBezTo>
                    <a:cubicBezTo>
                      <a:pt x="753839" y="306699"/>
                      <a:pt x="712665" y="323754"/>
                      <a:pt x="669732" y="323754"/>
                    </a:cubicBezTo>
                    <a:lnTo>
                      <a:pt x="161877" y="323754"/>
                    </a:lnTo>
                    <a:cubicBezTo>
                      <a:pt x="118945" y="323754"/>
                      <a:pt x="77771" y="306699"/>
                      <a:pt x="47413" y="276341"/>
                    </a:cubicBezTo>
                    <a:cubicBezTo>
                      <a:pt x="17055" y="245984"/>
                      <a:pt x="0" y="204810"/>
                      <a:pt x="0" y="161877"/>
                    </a:cubicBezTo>
                    <a:lnTo>
                      <a:pt x="0" y="161877"/>
                    </a:lnTo>
                    <a:cubicBezTo>
                      <a:pt x="0" y="118945"/>
                      <a:pt x="17055" y="77771"/>
                      <a:pt x="47413" y="47413"/>
                    </a:cubicBezTo>
                    <a:cubicBezTo>
                      <a:pt x="77771" y="17055"/>
                      <a:pt x="118945" y="0"/>
                      <a:pt x="161877" y="0"/>
                    </a:cubicBezTo>
                    <a:close/>
                  </a:path>
                </a:pathLst>
              </a:custGeom>
              <a:solidFill>
                <a:srgbClr val="18B210"/>
              </a:solidFill>
            </p:spPr>
            <p:txBody>
              <a:bodyPr/>
              <a:lstStyle/>
              <a:p>
                <a:endParaRPr lang="en-GB"/>
              </a:p>
            </p:txBody>
          </p:sp>
          <p:sp>
            <p:nvSpPr>
              <p:cNvPr id="42" name="TextBox 42"/>
              <p:cNvSpPr txBox="1"/>
              <p:nvPr/>
            </p:nvSpPr>
            <p:spPr>
              <a:xfrm>
                <a:off x="0" y="-28575"/>
                <a:ext cx="831609" cy="352329"/>
              </a:xfrm>
              <a:prstGeom prst="rect">
                <a:avLst/>
              </a:prstGeom>
            </p:spPr>
            <p:txBody>
              <a:bodyPr lIns="27376" tIns="27376" rIns="27376" bIns="27376" rtlCol="0" anchor="ctr"/>
              <a:lstStyle/>
              <a:p>
                <a:pPr algn="ctr">
                  <a:lnSpc>
                    <a:spcPts val="1959"/>
                  </a:lnSpc>
                </a:pPr>
                <a:endParaRPr/>
              </a:p>
            </p:txBody>
          </p:sp>
        </p:grpSp>
        <p:sp>
          <p:nvSpPr>
            <p:cNvPr id="43" name="TextBox 43"/>
            <p:cNvSpPr txBox="1"/>
            <p:nvPr/>
          </p:nvSpPr>
          <p:spPr>
            <a:xfrm>
              <a:off x="28334" y="442006"/>
              <a:ext cx="1063167" cy="343273"/>
            </a:xfrm>
            <a:prstGeom prst="rect">
              <a:avLst/>
            </a:prstGeom>
          </p:spPr>
          <p:txBody>
            <a:bodyPr lIns="0" tIns="0" rIns="0" bIns="0" rtlCol="0" anchor="t">
              <a:spAutoFit/>
            </a:bodyPr>
            <a:lstStyle/>
            <a:p>
              <a:pPr algn="ctr">
                <a:lnSpc>
                  <a:spcPts val="2170"/>
                </a:lnSpc>
                <a:spcBef>
                  <a:spcPct val="0"/>
                </a:spcBef>
              </a:pPr>
              <a:r>
                <a:rPr lang="en-US" sz="1550" dirty="0">
                  <a:solidFill>
                    <a:srgbClr val="F2FBF4"/>
                  </a:solidFill>
                  <a:latin typeface="TAN Nimbus"/>
                </a:rPr>
                <a:t>vegan</a:t>
              </a:r>
            </a:p>
          </p:txBody>
        </p:sp>
        <p:sp>
          <p:nvSpPr>
            <p:cNvPr id="44" name="Freeform 44"/>
            <p:cNvSpPr/>
            <p:nvPr/>
          </p:nvSpPr>
          <p:spPr>
            <a:xfrm>
              <a:off x="180716" y="0"/>
              <a:ext cx="758403" cy="457882"/>
            </a:xfrm>
            <a:custGeom>
              <a:avLst/>
              <a:gdLst/>
              <a:ahLst/>
              <a:cxnLst/>
              <a:rect l="l" t="t" r="r" b="b"/>
              <a:pathLst>
                <a:path w="758403" h="457882">
                  <a:moveTo>
                    <a:pt x="0" y="0"/>
                  </a:moveTo>
                  <a:lnTo>
                    <a:pt x="758403" y="0"/>
                  </a:lnTo>
                  <a:lnTo>
                    <a:pt x="758403" y="457882"/>
                  </a:lnTo>
                  <a:lnTo>
                    <a:pt x="0" y="45788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sp>
        <p:nvSpPr>
          <p:cNvPr id="66" name="Freeform 66"/>
          <p:cNvSpPr/>
          <p:nvPr/>
        </p:nvSpPr>
        <p:spPr>
          <a:xfrm>
            <a:off x="6831489" y="4455632"/>
            <a:ext cx="658423" cy="845272"/>
          </a:xfrm>
          <a:custGeom>
            <a:avLst/>
            <a:gdLst/>
            <a:ahLst/>
            <a:cxnLst/>
            <a:rect l="l" t="t" r="r" b="b"/>
            <a:pathLst>
              <a:path w="658423" h="845272">
                <a:moveTo>
                  <a:pt x="0" y="0"/>
                </a:moveTo>
                <a:lnTo>
                  <a:pt x="658423" y="0"/>
                </a:lnTo>
                <a:lnTo>
                  <a:pt x="658423" y="845272"/>
                </a:lnTo>
                <a:lnTo>
                  <a:pt x="0" y="845272"/>
                </a:lnTo>
                <a:lnTo>
                  <a:pt x="0" y="0"/>
                </a:lnTo>
                <a:close/>
              </a:path>
            </a:pathLst>
          </a:custGeom>
          <a:blipFill>
            <a:blip r:embed="rId4"/>
            <a:stretch>
              <a:fillRect/>
            </a:stretch>
          </a:blipFill>
        </p:spPr>
        <p:txBody>
          <a:bodyPr/>
          <a:lstStyle/>
          <a:p>
            <a:endParaRPr lang="en-GB"/>
          </a:p>
        </p:txBody>
      </p:sp>
      <p:sp>
        <p:nvSpPr>
          <p:cNvPr id="79" name="TextBox 79"/>
          <p:cNvSpPr txBox="1"/>
          <p:nvPr/>
        </p:nvSpPr>
        <p:spPr>
          <a:xfrm>
            <a:off x="6735810" y="75151"/>
            <a:ext cx="5379990" cy="1476686"/>
          </a:xfrm>
          <a:prstGeom prst="rect">
            <a:avLst/>
          </a:prstGeom>
        </p:spPr>
        <p:txBody>
          <a:bodyPr wrap="square" lIns="0" tIns="0" rIns="0" bIns="0" rtlCol="0" anchor="t">
            <a:spAutoFit/>
          </a:bodyPr>
          <a:lstStyle/>
          <a:p>
            <a:pPr marL="0" lvl="0" indent="0" algn="ctr">
              <a:lnSpc>
                <a:spcPts val="12880"/>
              </a:lnSpc>
              <a:spcBef>
                <a:spcPct val="0"/>
              </a:spcBef>
            </a:pPr>
            <a:r>
              <a:rPr lang="en-US" sz="9200" spc="-138">
                <a:solidFill>
                  <a:schemeClr val="bg1"/>
                </a:solidFill>
                <a:latin typeface="Barlow Condensed Bold"/>
              </a:rPr>
              <a:t>WEEK THREE</a:t>
            </a:r>
          </a:p>
        </p:txBody>
      </p:sp>
      <p:grpSp>
        <p:nvGrpSpPr>
          <p:cNvPr id="124" name="Group 94">
            <a:extLst>
              <a:ext uri="{FF2B5EF4-FFF2-40B4-BE49-F238E27FC236}">
                <a16:creationId xmlns:a16="http://schemas.microsoft.com/office/drawing/2014/main" id="{12260D82-3F48-D31E-267E-AF124FF02D14}"/>
              </a:ext>
            </a:extLst>
          </p:cNvPr>
          <p:cNvGrpSpPr/>
          <p:nvPr/>
        </p:nvGrpSpPr>
        <p:grpSpPr>
          <a:xfrm>
            <a:off x="9024087" y="8886721"/>
            <a:ext cx="693343" cy="544662"/>
            <a:chOff x="0" y="0"/>
            <a:chExt cx="924457" cy="726216"/>
          </a:xfrm>
        </p:grpSpPr>
        <p:sp>
          <p:nvSpPr>
            <p:cNvPr id="125" name="Freeform 95">
              <a:extLst>
                <a:ext uri="{FF2B5EF4-FFF2-40B4-BE49-F238E27FC236}">
                  <a16:creationId xmlns:a16="http://schemas.microsoft.com/office/drawing/2014/main" id="{D53F6737-6A9F-0B91-273C-5CDBAC974D01}"/>
                </a:ext>
              </a:extLst>
            </p:cNvPr>
            <p:cNvSpPr/>
            <p:nvPr/>
          </p:nvSpPr>
          <p:spPr>
            <a:xfrm>
              <a:off x="115753" y="0"/>
              <a:ext cx="808704" cy="726216"/>
            </a:xfrm>
            <a:custGeom>
              <a:avLst/>
              <a:gdLst/>
              <a:ahLst/>
              <a:cxnLst/>
              <a:rect l="l" t="t" r="r" b="b"/>
              <a:pathLst>
                <a:path w="808704" h="726216">
                  <a:moveTo>
                    <a:pt x="0" y="0"/>
                  </a:moveTo>
                  <a:lnTo>
                    <a:pt x="808705" y="0"/>
                  </a:lnTo>
                  <a:lnTo>
                    <a:pt x="808705" y="726216"/>
                  </a:lnTo>
                  <a:lnTo>
                    <a:pt x="0" y="72621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26" name="TextBox 96">
              <a:extLst>
                <a:ext uri="{FF2B5EF4-FFF2-40B4-BE49-F238E27FC236}">
                  <a16:creationId xmlns:a16="http://schemas.microsoft.com/office/drawing/2014/main" id="{E15186F2-A164-9633-7BBC-12E897A6861C}"/>
                </a:ext>
              </a:extLst>
            </p:cNvPr>
            <p:cNvSpPr txBox="1"/>
            <p:nvPr/>
          </p:nvSpPr>
          <p:spPr>
            <a:xfrm>
              <a:off x="96104" y="283129"/>
              <a:ext cx="828353" cy="302894"/>
            </a:xfrm>
            <a:prstGeom prst="rect">
              <a:avLst/>
            </a:prstGeom>
          </p:spPr>
          <p:txBody>
            <a:bodyPr lIns="0" tIns="0" rIns="0" bIns="0" rtlCol="0" anchor="t">
              <a:spAutoFit/>
            </a:bodyPr>
            <a:lstStyle/>
            <a:p>
              <a:pPr algn="ctr">
                <a:lnSpc>
                  <a:spcPts val="1683"/>
                </a:lnSpc>
              </a:pPr>
              <a:r>
                <a:rPr lang="en-US" sz="1650">
                  <a:solidFill>
                    <a:srgbClr val="FFFCF5"/>
                  </a:solidFill>
                  <a:latin typeface="Playfair Display Heavy"/>
                </a:rPr>
                <a:t>sugar</a:t>
              </a:r>
            </a:p>
          </p:txBody>
        </p:sp>
        <p:sp>
          <p:nvSpPr>
            <p:cNvPr id="127" name="TextBox 97">
              <a:extLst>
                <a:ext uri="{FF2B5EF4-FFF2-40B4-BE49-F238E27FC236}">
                  <a16:creationId xmlns:a16="http://schemas.microsoft.com/office/drawing/2014/main" id="{34891175-1D8B-980C-3A9B-AE8605C7A509}"/>
                </a:ext>
              </a:extLst>
            </p:cNvPr>
            <p:cNvSpPr txBox="1"/>
            <p:nvPr/>
          </p:nvSpPr>
          <p:spPr>
            <a:xfrm>
              <a:off x="0" y="117394"/>
              <a:ext cx="828353" cy="302894"/>
            </a:xfrm>
            <a:prstGeom prst="rect">
              <a:avLst/>
            </a:prstGeom>
          </p:spPr>
          <p:txBody>
            <a:bodyPr lIns="0" tIns="0" rIns="0" bIns="0" rtlCol="0" anchor="t">
              <a:spAutoFit/>
            </a:bodyPr>
            <a:lstStyle/>
            <a:p>
              <a:pPr algn="ctr">
                <a:lnSpc>
                  <a:spcPts val="1683"/>
                </a:lnSpc>
              </a:pPr>
              <a:r>
                <a:rPr lang="en-US" sz="1650" dirty="0">
                  <a:solidFill>
                    <a:srgbClr val="FFFCF5"/>
                  </a:solidFill>
                  <a:latin typeface="Playfair Display Heavy"/>
                </a:rPr>
                <a:t>low</a:t>
              </a:r>
            </a:p>
          </p:txBody>
        </p:sp>
      </p:grpSp>
      <p:grpSp>
        <p:nvGrpSpPr>
          <p:cNvPr id="129" name="Group 94">
            <a:extLst>
              <a:ext uri="{FF2B5EF4-FFF2-40B4-BE49-F238E27FC236}">
                <a16:creationId xmlns:a16="http://schemas.microsoft.com/office/drawing/2014/main" id="{ABA3B5A1-6F17-FC9E-5191-3429C0FC8032}"/>
              </a:ext>
            </a:extLst>
          </p:cNvPr>
          <p:cNvGrpSpPr/>
          <p:nvPr/>
        </p:nvGrpSpPr>
        <p:grpSpPr>
          <a:xfrm>
            <a:off x="12257549" y="8945207"/>
            <a:ext cx="693343" cy="544662"/>
            <a:chOff x="0" y="0"/>
            <a:chExt cx="924457" cy="726216"/>
          </a:xfrm>
        </p:grpSpPr>
        <p:sp>
          <p:nvSpPr>
            <p:cNvPr id="130" name="Freeform 95">
              <a:extLst>
                <a:ext uri="{FF2B5EF4-FFF2-40B4-BE49-F238E27FC236}">
                  <a16:creationId xmlns:a16="http://schemas.microsoft.com/office/drawing/2014/main" id="{D0664790-8C12-28B5-18F4-D816DF0E87BF}"/>
                </a:ext>
              </a:extLst>
            </p:cNvPr>
            <p:cNvSpPr/>
            <p:nvPr/>
          </p:nvSpPr>
          <p:spPr>
            <a:xfrm>
              <a:off x="115753" y="0"/>
              <a:ext cx="808704" cy="726216"/>
            </a:xfrm>
            <a:custGeom>
              <a:avLst/>
              <a:gdLst/>
              <a:ahLst/>
              <a:cxnLst/>
              <a:rect l="l" t="t" r="r" b="b"/>
              <a:pathLst>
                <a:path w="808704" h="726216">
                  <a:moveTo>
                    <a:pt x="0" y="0"/>
                  </a:moveTo>
                  <a:lnTo>
                    <a:pt x="808705" y="0"/>
                  </a:lnTo>
                  <a:lnTo>
                    <a:pt x="808705" y="726216"/>
                  </a:lnTo>
                  <a:lnTo>
                    <a:pt x="0" y="72621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31" name="TextBox 96">
              <a:extLst>
                <a:ext uri="{FF2B5EF4-FFF2-40B4-BE49-F238E27FC236}">
                  <a16:creationId xmlns:a16="http://schemas.microsoft.com/office/drawing/2014/main" id="{F80410F2-448C-F630-F62A-77A58DA0C870}"/>
                </a:ext>
              </a:extLst>
            </p:cNvPr>
            <p:cNvSpPr txBox="1"/>
            <p:nvPr/>
          </p:nvSpPr>
          <p:spPr>
            <a:xfrm>
              <a:off x="96104" y="283129"/>
              <a:ext cx="828353" cy="302894"/>
            </a:xfrm>
            <a:prstGeom prst="rect">
              <a:avLst/>
            </a:prstGeom>
          </p:spPr>
          <p:txBody>
            <a:bodyPr lIns="0" tIns="0" rIns="0" bIns="0" rtlCol="0" anchor="t">
              <a:spAutoFit/>
            </a:bodyPr>
            <a:lstStyle/>
            <a:p>
              <a:pPr algn="ctr">
                <a:lnSpc>
                  <a:spcPts val="1683"/>
                </a:lnSpc>
              </a:pPr>
              <a:r>
                <a:rPr lang="en-US" sz="1650">
                  <a:solidFill>
                    <a:srgbClr val="FFFCF5"/>
                  </a:solidFill>
                  <a:latin typeface="Playfair Display Heavy"/>
                </a:rPr>
                <a:t>sugar</a:t>
              </a:r>
            </a:p>
          </p:txBody>
        </p:sp>
        <p:sp>
          <p:nvSpPr>
            <p:cNvPr id="132" name="TextBox 97">
              <a:extLst>
                <a:ext uri="{FF2B5EF4-FFF2-40B4-BE49-F238E27FC236}">
                  <a16:creationId xmlns:a16="http://schemas.microsoft.com/office/drawing/2014/main" id="{3616A99F-9AF4-46C3-4F9A-8E1A5F4DBEA3}"/>
                </a:ext>
              </a:extLst>
            </p:cNvPr>
            <p:cNvSpPr txBox="1"/>
            <p:nvPr/>
          </p:nvSpPr>
          <p:spPr>
            <a:xfrm>
              <a:off x="0" y="117394"/>
              <a:ext cx="828353" cy="302894"/>
            </a:xfrm>
            <a:prstGeom prst="rect">
              <a:avLst/>
            </a:prstGeom>
          </p:spPr>
          <p:txBody>
            <a:bodyPr lIns="0" tIns="0" rIns="0" bIns="0" rtlCol="0" anchor="t">
              <a:spAutoFit/>
            </a:bodyPr>
            <a:lstStyle/>
            <a:p>
              <a:pPr algn="ctr">
                <a:lnSpc>
                  <a:spcPts val="1683"/>
                </a:lnSpc>
              </a:pPr>
              <a:r>
                <a:rPr lang="en-US" sz="1650" dirty="0">
                  <a:solidFill>
                    <a:srgbClr val="FFFCF5"/>
                  </a:solidFill>
                  <a:latin typeface="Playfair Display Heavy"/>
                </a:rPr>
                <a:t>low</a:t>
              </a:r>
            </a:p>
          </p:txBody>
        </p:sp>
      </p:grpSp>
      <p:grpSp>
        <p:nvGrpSpPr>
          <p:cNvPr id="134" name="Group 94">
            <a:extLst>
              <a:ext uri="{FF2B5EF4-FFF2-40B4-BE49-F238E27FC236}">
                <a16:creationId xmlns:a16="http://schemas.microsoft.com/office/drawing/2014/main" id="{CA4ED873-73E2-794F-E670-1347FF332895}"/>
              </a:ext>
            </a:extLst>
          </p:cNvPr>
          <p:cNvGrpSpPr/>
          <p:nvPr/>
        </p:nvGrpSpPr>
        <p:grpSpPr>
          <a:xfrm>
            <a:off x="15291603" y="8889479"/>
            <a:ext cx="693343" cy="544662"/>
            <a:chOff x="0" y="0"/>
            <a:chExt cx="924457" cy="726216"/>
          </a:xfrm>
        </p:grpSpPr>
        <p:sp>
          <p:nvSpPr>
            <p:cNvPr id="135" name="Freeform 95">
              <a:extLst>
                <a:ext uri="{FF2B5EF4-FFF2-40B4-BE49-F238E27FC236}">
                  <a16:creationId xmlns:a16="http://schemas.microsoft.com/office/drawing/2014/main" id="{82FB51AF-DA8B-D690-579B-BB52BD09F806}"/>
                </a:ext>
              </a:extLst>
            </p:cNvPr>
            <p:cNvSpPr/>
            <p:nvPr/>
          </p:nvSpPr>
          <p:spPr>
            <a:xfrm>
              <a:off x="115753" y="0"/>
              <a:ext cx="808704" cy="726216"/>
            </a:xfrm>
            <a:custGeom>
              <a:avLst/>
              <a:gdLst/>
              <a:ahLst/>
              <a:cxnLst/>
              <a:rect l="l" t="t" r="r" b="b"/>
              <a:pathLst>
                <a:path w="808704" h="726216">
                  <a:moveTo>
                    <a:pt x="0" y="0"/>
                  </a:moveTo>
                  <a:lnTo>
                    <a:pt x="808705" y="0"/>
                  </a:lnTo>
                  <a:lnTo>
                    <a:pt x="808705" y="726216"/>
                  </a:lnTo>
                  <a:lnTo>
                    <a:pt x="0" y="72621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36" name="TextBox 96">
              <a:extLst>
                <a:ext uri="{FF2B5EF4-FFF2-40B4-BE49-F238E27FC236}">
                  <a16:creationId xmlns:a16="http://schemas.microsoft.com/office/drawing/2014/main" id="{EC048F07-4BBB-A958-9554-07E4170BDD1F}"/>
                </a:ext>
              </a:extLst>
            </p:cNvPr>
            <p:cNvSpPr txBox="1"/>
            <p:nvPr/>
          </p:nvSpPr>
          <p:spPr>
            <a:xfrm>
              <a:off x="96104" y="283129"/>
              <a:ext cx="828353" cy="302894"/>
            </a:xfrm>
            <a:prstGeom prst="rect">
              <a:avLst/>
            </a:prstGeom>
          </p:spPr>
          <p:txBody>
            <a:bodyPr lIns="0" tIns="0" rIns="0" bIns="0" rtlCol="0" anchor="t">
              <a:spAutoFit/>
            </a:bodyPr>
            <a:lstStyle/>
            <a:p>
              <a:pPr algn="ctr">
                <a:lnSpc>
                  <a:spcPts val="1683"/>
                </a:lnSpc>
              </a:pPr>
              <a:r>
                <a:rPr lang="en-US" sz="1650">
                  <a:solidFill>
                    <a:srgbClr val="FFFCF5"/>
                  </a:solidFill>
                  <a:latin typeface="Playfair Display Heavy"/>
                </a:rPr>
                <a:t>sugar</a:t>
              </a:r>
            </a:p>
          </p:txBody>
        </p:sp>
        <p:sp>
          <p:nvSpPr>
            <p:cNvPr id="137" name="TextBox 97">
              <a:extLst>
                <a:ext uri="{FF2B5EF4-FFF2-40B4-BE49-F238E27FC236}">
                  <a16:creationId xmlns:a16="http://schemas.microsoft.com/office/drawing/2014/main" id="{8BD387B4-4424-86EA-1B28-64C32EECCB7C}"/>
                </a:ext>
              </a:extLst>
            </p:cNvPr>
            <p:cNvSpPr txBox="1"/>
            <p:nvPr/>
          </p:nvSpPr>
          <p:spPr>
            <a:xfrm>
              <a:off x="0" y="117394"/>
              <a:ext cx="828353" cy="302894"/>
            </a:xfrm>
            <a:prstGeom prst="rect">
              <a:avLst/>
            </a:prstGeom>
          </p:spPr>
          <p:txBody>
            <a:bodyPr lIns="0" tIns="0" rIns="0" bIns="0" rtlCol="0" anchor="t">
              <a:spAutoFit/>
            </a:bodyPr>
            <a:lstStyle/>
            <a:p>
              <a:pPr algn="ctr">
                <a:lnSpc>
                  <a:spcPts val="1683"/>
                </a:lnSpc>
              </a:pPr>
              <a:r>
                <a:rPr lang="en-US" sz="1650">
                  <a:solidFill>
                    <a:srgbClr val="FFFCF5"/>
                  </a:solidFill>
                  <a:latin typeface="Playfair Display Heavy"/>
                </a:rPr>
                <a:t>low</a:t>
              </a:r>
            </a:p>
          </p:txBody>
        </p:sp>
      </p:grpSp>
      <p:grpSp>
        <p:nvGrpSpPr>
          <p:cNvPr id="152" name="Group 24">
            <a:extLst>
              <a:ext uri="{FF2B5EF4-FFF2-40B4-BE49-F238E27FC236}">
                <a16:creationId xmlns:a16="http://schemas.microsoft.com/office/drawing/2014/main" id="{40D9E17A-BCBA-C0AD-7B80-1F0D3B54ED75}"/>
              </a:ext>
            </a:extLst>
          </p:cNvPr>
          <p:cNvGrpSpPr/>
          <p:nvPr/>
        </p:nvGrpSpPr>
        <p:grpSpPr>
          <a:xfrm>
            <a:off x="13026930" y="3535674"/>
            <a:ext cx="849460" cy="756542"/>
            <a:chOff x="0" y="43144"/>
            <a:chExt cx="1132614" cy="1008722"/>
          </a:xfrm>
        </p:grpSpPr>
        <p:grpSp>
          <p:nvGrpSpPr>
            <p:cNvPr id="153" name="Group 25">
              <a:extLst>
                <a:ext uri="{FF2B5EF4-FFF2-40B4-BE49-F238E27FC236}">
                  <a16:creationId xmlns:a16="http://schemas.microsoft.com/office/drawing/2014/main" id="{15B1B474-BC26-115A-1548-F7A009E4AF5D}"/>
                </a:ext>
              </a:extLst>
            </p:cNvPr>
            <p:cNvGrpSpPr/>
            <p:nvPr/>
          </p:nvGrpSpPr>
          <p:grpSpPr>
            <a:xfrm>
              <a:off x="0" y="43144"/>
              <a:ext cx="1008722" cy="1008722"/>
              <a:chOff x="0" y="0"/>
              <a:chExt cx="812800" cy="812800"/>
            </a:xfrm>
          </p:grpSpPr>
          <p:sp>
            <p:nvSpPr>
              <p:cNvPr id="157" name="Freeform 26">
                <a:extLst>
                  <a:ext uri="{FF2B5EF4-FFF2-40B4-BE49-F238E27FC236}">
                    <a16:creationId xmlns:a16="http://schemas.microsoft.com/office/drawing/2014/main" id="{13F48F64-7B7E-0E9F-92AB-67FAB7AD97A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158" name="TextBox 27">
                <a:extLst>
                  <a:ext uri="{FF2B5EF4-FFF2-40B4-BE49-F238E27FC236}">
                    <a16:creationId xmlns:a16="http://schemas.microsoft.com/office/drawing/2014/main" id="{79C4561C-7AFE-E2B9-45B0-D87BCCF8FD0C}"/>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154" name="Freeform 28">
              <a:extLst>
                <a:ext uri="{FF2B5EF4-FFF2-40B4-BE49-F238E27FC236}">
                  <a16:creationId xmlns:a16="http://schemas.microsoft.com/office/drawing/2014/main" id="{BE2AC3CF-3C6A-76C1-BD37-6918C15F5880}"/>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55" name="TextBox 29">
              <a:extLst>
                <a:ext uri="{FF2B5EF4-FFF2-40B4-BE49-F238E27FC236}">
                  <a16:creationId xmlns:a16="http://schemas.microsoft.com/office/drawing/2014/main" id="{03B2A12A-267A-453A-F9E2-11D74B4B3B89}"/>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a:solidFill>
                    <a:srgbClr val="FFFFFF"/>
                  </a:solidFill>
                  <a:latin typeface="League Spartan"/>
                </a:rPr>
                <a:t> made </a:t>
              </a:r>
            </a:p>
            <a:p>
              <a:pPr algn="l">
                <a:lnSpc>
                  <a:spcPts val="1749"/>
                </a:lnSpc>
              </a:pPr>
              <a:r>
                <a:rPr lang="en-US" sz="1495" spc="-74">
                  <a:solidFill>
                    <a:srgbClr val="FFFFFF"/>
                  </a:solidFill>
                  <a:latin typeface="League Spartan"/>
                </a:rPr>
                <a:t>       site</a:t>
              </a:r>
            </a:p>
          </p:txBody>
        </p:sp>
        <p:sp>
          <p:nvSpPr>
            <p:cNvPr id="156" name="TextBox 30">
              <a:extLst>
                <a:ext uri="{FF2B5EF4-FFF2-40B4-BE49-F238E27FC236}">
                  <a16:creationId xmlns:a16="http://schemas.microsoft.com/office/drawing/2014/main" id="{0CBEFCF3-F848-3CE7-429A-6444D2E6CD40}"/>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180" name="Group 24">
            <a:extLst>
              <a:ext uri="{FF2B5EF4-FFF2-40B4-BE49-F238E27FC236}">
                <a16:creationId xmlns:a16="http://schemas.microsoft.com/office/drawing/2014/main" id="{C326EACD-1BFB-6082-CD89-8B021A957FDA}"/>
              </a:ext>
            </a:extLst>
          </p:cNvPr>
          <p:cNvGrpSpPr/>
          <p:nvPr/>
        </p:nvGrpSpPr>
        <p:grpSpPr>
          <a:xfrm>
            <a:off x="3600038" y="6099819"/>
            <a:ext cx="849460" cy="756542"/>
            <a:chOff x="0" y="43144"/>
            <a:chExt cx="1132614" cy="1008722"/>
          </a:xfrm>
        </p:grpSpPr>
        <p:grpSp>
          <p:nvGrpSpPr>
            <p:cNvPr id="181" name="Group 25">
              <a:extLst>
                <a:ext uri="{FF2B5EF4-FFF2-40B4-BE49-F238E27FC236}">
                  <a16:creationId xmlns:a16="http://schemas.microsoft.com/office/drawing/2014/main" id="{29276D95-8AF5-AA22-08B3-9058CAB4B89A}"/>
                </a:ext>
              </a:extLst>
            </p:cNvPr>
            <p:cNvGrpSpPr/>
            <p:nvPr/>
          </p:nvGrpSpPr>
          <p:grpSpPr>
            <a:xfrm>
              <a:off x="0" y="43144"/>
              <a:ext cx="1008722" cy="1008722"/>
              <a:chOff x="0" y="0"/>
              <a:chExt cx="812800" cy="812800"/>
            </a:xfrm>
          </p:grpSpPr>
          <p:sp>
            <p:nvSpPr>
              <p:cNvPr id="185" name="Freeform 26">
                <a:extLst>
                  <a:ext uri="{FF2B5EF4-FFF2-40B4-BE49-F238E27FC236}">
                    <a16:creationId xmlns:a16="http://schemas.microsoft.com/office/drawing/2014/main" id="{5CF9EDEC-580F-A50D-C315-F470D5ED860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186" name="TextBox 27">
                <a:extLst>
                  <a:ext uri="{FF2B5EF4-FFF2-40B4-BE49-F238E27FC236}">
                    <a16:creationId xmlns:a16="http://schemas.microsoft.com/office/drawing/2014/main" id="{365C632B-40B2-C238-374F-488C7E44B8D9}"/>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182" name="Freeform 28">
              <a:extLst>
                <a:ext uri="{FF2B5EF4-FFF2-40B4-BE49-F238E27FC236}">
                  <a16:creationId xmlns:a16="http://schemas.microsoft.com/office/drawing/2014/main" id="{19C8B29B-C506-C2BF-A35D-1A8906AEF5E0}"/>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83" name="TextBox 29">
              <a:extLst>
                <a:ext uri="{FF2B5EF4-FFF2-40B4-BE49-F238E27FC236}">
                  <a16:creationId xmlns:a16="http://schemas.microsoft.com/office/drawing/2014/main" id="{72D029F4-C74C-94DC-3B3C-6A994CA2092E}"/>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dirty="0">
                  <a:solidFill>
                    <a:srgbClr val="FFFFFF"/>
                  </a:solidFill>
                  <a:latin typeface="League Spartan"/>
                </a:rPr>
                <a:t> made </a:t>
              </a:r>
            </a:p>
            <a:p>
              <a:pPr algn="l">
                <a:lnSpc>
                  <a:spcPts val="1749"/>
                </a:lnSpc>
              </a:pPr>
              <a:r>
                <a:rPr lang="en-US" sz="1495" spc="-74" dirty="0">
                  <a:solidFill>
                    <a:srgbClr val="FFFFFF"/>
                  </a:solidFill>
                  <a:latin typeface="League Spartan"/>
                </a:rPr>
                <a:t>       site</a:t>
              </a:r>
            </a:p>
          </p:txBody>
        </p:sp>
        <p:sp>
          <p:nvSpPr>
            <p:cNvPr id="184" name="TextBox 30">
              <a:extLst>
                <a:ext uri="{FF2B5EF4-FFF2-40B4-BE49-F238E27FC236}">
                  <a16:creationId xmlns:a16="http://schemas.microsoft.com/office/drawing/2014/main" id="{382EAA5C-EBDA-E3BA-D56D-FC8B190CEE1C}"/>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201" name="Group 24">
            <a:extLst>
              <a:ext uri="{FF2B5EF4-FFF2-40B4-BE49-F238E27FC236}">
                <a16:creationId xmlns:a16="http://schemas.microsoft.com/office/drawing/2014/main" id="{D7CCC014-C742-A8DB-D2D2-41DCF96FCF9E}"/>
              </a:ext>
            </a:extLst>
          </p:cNvPr>
          <p:cNvGrpSpPr/>
          <p:nvPr/>
        </p:nvGrpSpPr>
        <p:grpSpPr>
          <a:xfrm>
            <a:off x="9849461" y="8736927"/>
            <a:ext cx="849460" cy="756542"/>
            <a:chOff x="0" y="43144"/>
            <a:chExt cx="1132614" cy="1008722"/>
          </a:xfrm>
        </p:grpSpPr>
        <p:grpSp>
          <p:nvGrpSpPr>
            <p:cNvPr id="202" name="Group 25">
              <a:extLst>
                <a:ext uri="{FF2B5EF4-FFF2-40B4-BE49-F238E27FC236}">
                  <a16:creationId xmlns:a16="http://schemas.microsoft.com/office/drawing/2014/main" id="{217C3C3E-B013-BBD2-492B-6758201A21C1}"/>
                </a:ext>
              </a:extLst>
            </p:cNvPr>
            <p:cNvGrpSpPr/>
            <p:nvPr/>
          </p:nvGrpSpPr>
          <p:grpSpPr>
            <a:xfrm>
              <a:off x="0" y="43144"/>
              <a:ext cx="1008722" cy="1008722"/>
              <a:chOff x="0" y="0"/>
              <a:chExt cx="812800" cy="812800"/>
            </a:xfrm>
          </p:grpSpPr>
          <p:sp>
            <p:nvSpPr>
              <p:cNvPr id="206" name="Freeform 26">
                <a:extLst>
                  <a:ext uri="{FF2B5EF4-FFF2-40B4-BE49-F238E27FC236}">
                    <a16:creationId xmlns:a16="http://schemas.microsoft.com/office/drawing/2014/main" id="{82ACF292-951E-7CFE-B9A3-0CEBB2E1C29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207" name="TextBox 27">
                <a:extLst>
                  <a:ext uri="{FF2B5EF4-FFF2-40B4-BE49-F238E27FC236}">
                    <a16:creationId xmlns:a16="http://schemas.microsoft.com/office/drawing/2014/main" id="{72348863-E75C-4C0D-E669-412CFD08039D}"/>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203" name="Freeform 28">
              <a:extLst>
                <a:ext uri="{FF2B5EF4-FFF2-40B4-BE49-F238E27FC236}">
                  <a16:creationId xmlns:a16="http://schemas.microsoft.com/office/drawing/2014/main" id="{B439DC75-F7B7-59BA-E38C-2F392B8D86D8}"/>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204" name="TextBox 29">
              <a:extLst>
                <a:ext uri="{FF2B5EF4-FFF2-40B4-BE49-F238E27FC236}">
                  <a16:creationId xmlns:a16="http://schemas.microsoft.com/office/drawing/2014/main" id="{4F176BE6-7250-18F0-FE36-4D8205411AE3}"/>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dirty="0">
                  <a:solidFill>
                    <a:srgbClr val="FFFFFF"/>
                  </a:solidFill>
                  <a:latin typeface="League Spartan"/>
                </a:rPr>
                <a:t> made </a:t>
              </a:r>
            </a:p>
            <a:p>
              <a:pPr algn="l">
                <a:lnSpc>
                  <a:spcPts val="1749"/>
                </a:lnSpc>
              </a:pPr>
              <a:r>
                <a:rPr lang="en-US" sz="1495" spc="-74" dirty="0">
                  <a:solidFill>
                    <a:srgbClr val="FFFFFF"/>
                  </a:solidFill>
                  <a:latin typeface="League Spartan"/>
                </a:rPr>
                <a:t>       site</a:t>
              </a:r>
            </a:p>
          </p:txBody>
        </p:sp>
        <p:sp>
          <p:nvSpPr>
            <p:cNvPr id="205" name="TextBox 30">
              <a:extLst>
                <a:ext uri="{FF2B5EF4-FFF2-40B4-BE49-F238E27FC236}">
                  <a16:creationId xmlns:a16="http://schemas.microsoft.com/office/drawing/2014/main" id="{63C33DE8-5878-B1E7-FFB8-3D46797D900E}"/>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208" name="Group 24">
            <a:extLst>
              <a:ext uri="{FF2B5EF4-FFF2-40B4-BE49-F238E27FC236}">
                <a16:creationId xmlns:a16="http://schemas.microsoft.com/office/drawing/2014/main" id="{5FF4D5EF-EE8C-9329-9C50-73D6BA67D2FD}"/>
              </a:ext>
            </a:extLst>
          </p:cNvPr>
          <p:cNvGrpSpPr/>
          <p:nvPr/>
        </p:nvGrpSpPr>
        <p:grpSpPr>
          <a:xfrm>
            <a:off x="6591195" y="8754222"/>
            <a:ext cx="849460" cy="756542"/>
            <a:chOff x="0" y="43144"/>
            <a:chExt cx="1132614" cy="1008722"/>
          </a:xfrm>
        </p:grpSpPr>
        <p:grpSp>
          <p:nvGrpSpPr>
            <p:cNvPr id="209" name="Group 25">
              <a:extLst>
                <a:ext uri="{FF2B5EF4-FFF2-40B4-BE49-F238E27FC236}">
                  <a16:creationId xmlns:a16="http://schemas.microsoft.com/office/drawing/2014/main" id="{8A09B5CE-CF82-D709-A80D-D4B48F057FDD}"/>
                </a:ext>
              </a:extLst>
            </p:cNvPr>
            <p:cNvGrpSpPr/>
            <p:nvPr/>
          </p:nvGrpSpPr>
          <p:grpSpPr>
            <a:xfrm>
              <a:off x="0" y="43144"/>
              <a:ext cx="1008722" cy="1008722"/>
              <a:chOff x="0" y="0"/>
              <a:chExt cx="812800" cy="812800"/>
            </a:xfrm>
          </p:grpSpPr>
          <p:sp>
            <p:nvSpPr>
              <p:cNvPr id="213" name="Freeform 26">
                <a:extLst>
                  <a:ext uri="{FF2B5EF4-FFF2-40B4-BE49-F238E27FC236}">
                    <a16:creationId xmlns:a16="http://schemas.microsoft.com/office/drawing/2014/main" id="{19CE0779-D7E7-B631-FC46-27835245441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214" name="TextBox 27">
                <a:extLst>
                  <a:ext uri="{FF2B5EF4-FFF2-40B4-BE49-F238E27FC236}">
                    <a16:creationId xmlns:a16="http://schemas.microsoft.com/office/drawing/2014/main" id="{BDB94F45-7137-9BC5-0FC5-AC6645F326BC}"/>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210" name="Freeform 28">
              <a:extLst>
                <a:ext uri="{FF2B5EF4-FFF2-40B4-BE49-F238E27FC236}">
                  <a16:creationId xmlns:a16="http://schemas.microsoft.com/office/drawing/2014/main" id="{56784DCB-51AD-9C73-51E1-A44FDC91F303}"/>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211" name="TextBox 29">
              <a:extLst>
                <a:ext uri="{FF2B5EF4-FFF2-40B4-BE49-F238E27FC236}">
                  <a16:creationId xmlns:a16="http://schemas.microsoft.com/office/drawing/2014/main" id="{3E1501F6-0757-179D-CAC8-DFB4A03278E4}"/>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dirty="0">
                  <a:solidFill>
                    <a:srgbClr val="FFFFFF"/>
                  </a:solidFill>
                  <a:latin typeface="League Spartan"/>
                </a:rPr>
                <a:t> made </a:t>
              </a:r>
            </a:p>
            <a:p>
              <a:pPr algn="l">
                <a:lnSpc>
                  <a:spcPts val="1749"/>
                </a:lnSpc>
              </a:pPr>
              <a:r>
                <a:rPr lang="en-US" sz="1495" spc="-74" dirty="0">
                  <a:solidFill>
                    <a:srgbClr val="FFFFFF"/>
                  </a:solidFill>
                  <a:latin typeface="League Spartan"/>
                </a:rPr>
                <a:t>       site</a:t>
              </a:r>
            </a:p>
          </p:txBody>
        </p:sp>
        <p:sp>
          <p:nvSpPr>
            <p:cNvPr id="212" name="TextBox 30">
              <a:extLst>
                <a:ext uri="{FF2B5EF4-FFF2-40B4-BE49-F238E27FC236}">
                  <a16:creationId xmlns:a16="http://schemas.microsoft.com/office/drawing/2014/main" id="{4E79C414-BC54-FE52-BE93-2213261C15E4}"/>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215" name="Group 24">
            <a:extLst>
              <a:ext uri="{FF2B5EF4-FFF2-40B4-BE49-F238E27FC236}">
                <a16:creationId xmlns:a16="http://schemas.microsoft.com/office/drawing/2014/main" id="{D55E5C5D-54F5-BBB8-4416-1D9CC3345E4E}"/>
              </a:ext>
            </a:extLst>
          </p:cNvPr>
          <p:cNvGrpSpPr/>
          <p:nvPr/>
        </p:nvGrpSpPr>
        <p:grpSpPr>
          <a:xfrm>
            <a:off x="16112291" y="8677599"/>
            <a:ext cx="849460" cy="756542"/>
            <a:chOff x="0" y="43144"/>
            <a:chExt cx="1132614" cy="1008722"/>
          </a:xfrm>
        </p:grpSpPr>
        <p:grpSp>
          <p:nvGrpSpPr>
            <p:cNvPr id="216" name="Group 25">
              <a:extLst>
                <a:ext uri="{FF2B5EF4-FFF2-40B4-BE49-F238E27FC236}">
                  <a16:creationId xmlns:a16="http://schemas.microsoft.com/office/drawing/2014/main" id="{62E0EA81-FC3D-026C-4FDA-435BDA76CFE5}"/>
                </a:ext>
              </a:extLst>
            </p:cNvPr>
            <p:cNvGrpSpPr/>
            <p:nvPr/>
          </p:nvGrpSpPr>
          <p:grpSpPr>
            <a:xfrm>
              <a:off x="0" y="43144"/>
              <a:ext cx="1008722" cy="1008722"/>
              <a:chOff x="0" y="0"/>
              <a:chExt cx="812800" cy="812800"/>
            </a:xfrm>
          </p:grpSpPr>
          <p:sp>
            <p:nvSpPr>
              <p:cNvPr id="220" name="Freeform 26">
                <a:extLst>
                  <a:ext uri="{FF2B5EF4-FFF2-40B4-BE49-F238E27FC236}">
                    <a16:creationId xmlns:a16="http://schemas.microsoft.com/office/drawing/2014/main" id="{D14BC369-1EDA-8A63-0924-04B1A69CF99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221" name="TextBox 27">
                <a:extLst>
                  <a:ext uri="{FF2B5EF4-FFF2-40B4-BE49-F238E27FC236}">
                    <a16:creationId xmlns:a16="http://schemas.microsoft.com/office/drawing/2014/main" id="{019A5BBC-89CC-72B7-D1A6-C9518E5D0ADA}"/>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217" name="Freeform 28">
              <a:extLst>
                <a:ext uri="{FF2B5EF4-FFF2-40B4-BE49-F238E27FC236}">
                  <a16:creationId xmlns:a16="http://schemas.microsoft.com/office/drawing/2014/main" id="{CDCBA984-B0A6-E8AB-1754-EBB5AEB6166C}"/>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218" name="TextBox 29">
              <a:extLst>
                <a:ext uri="{FF2B5EF4-FFF2-40B4-BE49-F238E27FC236}">
                  <a16:creationId xmlns:a16="http://schemas.microsoft.com/office/drawing/2014/main" id="{72788DD2-6CC0-328B-4713-83761BED815F}"/>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a:solidFill>
                    <a:srgbClr val="FFFFFF"/>
                  </a:solidFill>
                  <a:latin typeface="League Spartan"/>
                </a:rPr>
                <a:t> made </a:t>
              </a:r>
            </a:p>
            <a:p>
              <a:pPr algn="l">
                <a:lnSpc>
                  <a:spcPts val="1749"/>
                </a:lnSpc>
              </a:pPr>
              <a:r>
                <a:rPr lang="en-US" sz="1495" spc="-74">
                  <a:solidFill>
                    <a:srgbClr val="FFFFFF"/>
                  </a:solidFill>
                  <a:latin typeface="League Spartan"/>
                </a:rPr>
                <a:t>       site</a:t>
              </a:r>
            </a:p>
          </p:txBody>
        </p:sp>
        <p:sp>
          <p:nvSpPr>
            <p:cNvPr id="219" name="TextBox 30">
              <a:extLst>
                <a:ext uri="{FF2B5EF4-FFF2-40B4-BE49-F238E27FC236}">
                  <a16:creationId xmlns:a16="http://schemas.microsoft.com/office/drawing/2014/main" id="{17C2D2A1-FEE5-A694-60D1-72FB8FA0F2EA}"/>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223" name="Group 94">
            <a:extLst>
              <a:ext uri="{FF2B5EF4-FFF2-40B4-BE49-F238E27FC236}">
                <a16:creationId xmlns:a16="http://schemas.microsoft.com/office/drawing/2014/main" id="{ABB657BA-C226-60EA-292E-F9434A434BD9}"/>
              </a:ext>
            </a:extLst>
          </p:cNvPr>
          <p:cNvGrpSpPr/>
          <p:nvPr/>
        </p:nvGrpSpPr>
        <p:grpSpPr>
          <a:xfrm>
            <a:off x="2762911" y="8966000"/>
            <a:ext cx="693343" cy="544662"/>
            <a:chOff x="0" y="0"/>
            <a:chExt cx="924457" cy="726216"/>
          </a:xfrm>
        </p:grpSpPr>
        <p:sp>
          <p:nvSpPr>
            <p:cNvPr id="224" name="Freeform 95">
              <a:extLst>
                <a:ext uri="{FF2B5EF4-FFF2-40B4-BE49-F238E27FC236}">
                  <a16:creationId xmlns:a16="http://schemas.microsoft.com/office/drawing/2014/main" id="{BE8A6B0B-2EAA-B943-7F4B-72B9936A3268}"/>
                </a:ext>
              </a:extLst>
            </p:cNvPr>
            <p:cNvSpPr/>
            <p:nvPr/>
          </p:nvSpPr>
          <p:spPr>
            <a:xfrm>
              <a:off x="115753" y="0"/>
              <a:ext cx="808704" cy="726216"/>
            </a:xfrm>
            <a:custGeom>
              <a:avLst/>
              <a:gdLst/>
              <a:ahLst/>
              <a:cxnLst/>
              <a:rect l="l" t="t" r="r" b="b"/>
              <a:pathLst>
                <a:path w="808704" h="726216">
                  <a:moveTo>
                    <a:pt x="0" y="0"/>
                  </a:moveTo>
                  <a:lnTo>
                    <a:pt x="808705" y="0"/>
                  </a:lnTo>
                  <a:lnTo>
                    <a:pt x="808705" y="726216"/>
                  </a:lnTo>
                  <a:lnTo>
                    <a:pt x="0" y="72621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25" name="TextBox 96">
              <a:extLst>
                <a:ext uri="{FF2B5EF4-FFF2-40B4-BE49-F238E27FC236}">
                  <a16:creationId xmlns:a16="http://schemas.microsoft.com/office/drawing/2014/main" id="{3EF4A00E-5193-3F3F-DC8E-F9B782EDFD1D}"/>
                </a:ext>
              </a:extLst>
            </p:cNvPr>
            <p:cNvSpPr txBox="1"/>
            <p:nvPr/>
          </p:nvSpPr>
          <p:spPr>
            <a:xfrm>
              <a:off x="96104" y="283129"/>
              <a:ext cx="828353" cy="302894"/>
            </a:xfrm>
            <a:prstGeom prst="rect">
              <a:avLst/>
            </a:prstGeom>
          </p:spPr>
          <p:txBody>
            <a:bodyPr lIns="0" tIns="0" rIns="0" bIns="0" rtlCol="0" anchor="t">
              <a:spAutoFit/>
            </a:bodyPr>
            <a:lstStyle/>
            <a:p>
              <a:pPr algn="ctr">
                <a:lnSpc>
                  <a:spcPts val="1683"/>
                </a:lnSpc>
              </a:pPr>
              <a:r>
                <a:rPr lang="en-US" sz="1650">
                  <a:solidFill>
                    <a:srgbClr val="FFFCF5"/>
                  </a:solidFill>
                  <a:latin typeface="Playfair Display Heavy"/>
                </a:rPr>
                <a:t>sugar</a:t>
              </a:r>
            </a:p>
          </p:txBody>
        </p:sp>
        <p:sp>
          <p:nvSpPr>
            <p:cNvPr id="226" name="TextBox 97">
              <a:extLst>
                <a:ext uri="{FF2B5EF4-FFF2-40B4-BE49-F238E27FC236}">
                  <a16:creationId xmlns:a16="http://schemas.microsoft.com/office/drawing/2014/main" id="{2D0DACC7-63A0-5B3F-EF20-0D208D01D8A6}"/>
                </a:ext>
              </a:extLst>
            </p:cNvPr>
            <p:cNvSpPr txBox="1"/>
            <p:nvPr/>
          </p:nvSpPr>
          <p:spPr>
            <a:xfrm>
              <a:off x="0" y="117394"/>
              <a:ext cx="828353" cy="302894"/>
            </a:xfrm>
            <a:prstGeom prst="rect">
              <a:avLst/>
            </a:prstGeom>
          </p:spPr>
          <p:txBody>
            <a:bodyPr lIns="0" tIns="0" rIns="0" bIns="0" rtlCol="0" anchor="t">
              <a:spAutoFit/>
            </a:bodyPr>
            <a:lstStyle/>
            <a:p>
              <a:pPr algn="ctr">
                <a:lnSpc>
                  <a:spcPts val="1683"/>
                </a:lnSpc>
              </a:pPr>
              <a:r>
                <a:rPr lang="en-US" sz="1650">
                  <a:solidFill>
                    <a:srgbClr val="FFFCF5"/>
                  </a:solidFill>
                  <a:latin typeface="Playfair Display Heavy"/>
                </a:rPr>
                <a:t>low</a:t>
              </a:r>
            </a:p>
          </p:txBody>
        </p:sp>
      </p:grpSp>
      <p:grpSp>
        <p:nvGrpSpPr>
          <p:cNvPr id="227" name="Group 24">
            <a:extLst>
              <a:ext uri="{FF2B5EF4-FFF2-40B4-BE49-F238E27FC236}">
                <a16:creationId xmlns:a16="http://schemas.microsoft.com/office/drawing/2014/main" id="{A154B78A-932E-8529-ACD3-470B24829080}"/>
              </a:ext>
            </a:extLst>
          </p:cNvPr>
          <p:cNvGrpSpPr/>
          <p:nvPr/>
        </p:nvGrpSpPr>
        <p:grpSpPr>
          <a:xfrm>
            <a:off x="3513919" y="8787860"/>
            <a:ext cx="849460" cy="756542"/>
            <a:chOff x="0" y="43144"/>
            <a:chExt cx="1132614" cy="1008722"/>
          </a:xfrm>
        </p:grpSpPr>
        <p:grpSp>
          <p:nvGrpSpPr>
            <p:cNvPr id="228" name="Group 25">
              <a:extLst>
                <a:ext uri="{FF2B5EF4-FFF2-40B4-BE49-F238E27FC236}">
                  <a16:creationId xmlns:a16="http://schemas.microsoft.com/office/drawing/2014/main" id="{7FD42D60-0588-ACF6-C98C-F6FE2E235CC3}"/>
                </a:ext>
              </a:extLst>
            </p:cNvPr>
            <p:cNvGrpSpPr/>
            <p:nvPr/>
          </p:nvGrpSpPr>
          <p:grpSpPr>
            <a:xfrm>
              <a:off x="0" y="43144"/>
              <a:ext cx="1008722" cy="1008722"/>
              <a:chOff x="0" y="0"/>
              <a:chExt cx="812800" cy="812800"/>
            </a:xfrm>
          </p:grpSpPr>
          <p:sp>
            <p:nvSpPr>
              <p:cNvPr id="232" name="Freeform 26">
                <a:extLst>
                  <a:ext uri="{FF2B5EF4-FFF2-40B4-BE49-F238E27FC236}">
                    <a16:creationId xmlns:a16="http://schemas.microsoft.com/office/drawing/2014/main" id="{62E08F92-AD72-FF8A-DC5C-6AD229505EC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233" name="TextBox 27">
                <a:extLst>
                  <a:ext uri="{FF2B5EF4-FFF2-40B4-BE49-F238E27FC236}">
                    <a16:creationId xmlns:a16="http://schemas.microsoft.com/office/drawing/2014/main" id="{7E43F1D6-30D2-3711-FE2F-E43645555392}"/>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229" name="Freeform 28">
              <a:extLst>
                <a:ext uri="{FF2B5EF4-FFF2-40B4-BE49-F238E27FC236}">
                  <a16:creationId xmlns:a16="http://schemas.microsoft.com/office/drawing/2014/main" id="{DCB99076-3F42-0A03-E3CD-8D063065DE87}"/>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230" name="TextBox 29">
              <a:extLst>
                <a:ext uri="{FF2B5EF4-FFF2-40B4-BE49-F238E27FC236}">
                  <a16:creationId xmlns:a16="http://schemas.microsoft.com/office/drawing/2014/main" id="{DF464ADE-F204-C05A-6C9A-DC3B84317774}"/>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a:solidFill>
                    <a:srgbClr val="FFFFFF"/>
                  </a:solidFill>
                  <a:latin typeface="League Spartan"/>
                </a:rPr>
                <a:t> made </a:t>
              </a:r>
            </a:p>
            <a:p>
              <a:pPr algn="l">
                <a:lnSpc>
                  <a:spcPts val="1749"/>
                </a:lnSpc>
              </a:pPr>
              <a:r>
                <a:rPr lang="en-US" sz="1495" spc="-74">
                  <a:solidFill>
                    <a:srgbClr val="FFFFFF"/>
                  </a:solidFill>
                  <a:latin typeface="League Spartan"/>
                </a:rPr>
                <a:t>       site</a:t>
              </a:r>
            </a:p>
          </p:txBody>
        </p:sp>
        <p:sp>
          <p:nvSpPr>
            <p:cNvPr id="231" name="TextBox 30">
              <a:extLst>
                <a:ext uri="{FF2B5EF4-FFF2-40B4-BE49-F238E27FC236}">
                  <a16:creationId xmlns:a16="http://schemas.microsoft.com/office/drawing/2014/main" id="{EF7B7586-D227-D3E3-6070-CB78FCC470A3}"/>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237" name="Group 7">
            <a:extLst>
              <a:ext uri="{FF2B5EF4-FFF2-40B4-BE49-F238E27FC236}">
                <a16:creationId xmlns:a16="http://schemas.microsoft.com/office/drawing/2014/main" id="{06804FD4-EFF3-46B2-E6E6-76A448DDD797}"/>
              </a:ext>
            </a:extLst>
          </p:cNvPr>
          <p:cNvGrpSpPr/>
          <p:nvPr/>
        </p:nvGrpSpPr>
        <p:grpSpPr>
          <a:xfrm>
            <a:off x="11827355" y="6276906"/>
            <a:ext cx="689701" cy="573057"/>
            <a:chOff x="0" y="184916"/>
            <a:chExt cx="3741232" cy="3636623"/>
          </a:xfrm>
        </p:grpSpPr>
        <p:sp>
          <p:nvSpPr>
            <p:cNvPr id="238" name="Freeform 8">
              <a:extLst>
                <a:ext uri="{FF2B5EF4-FFF2-40B4-BE49-F238E27FC236}">
                  <a16:creationId xmlns:a16="http://schemas.microsoft.com/office/drawing/2014/main" id="{853E0F7E-292F-1478-32FA-88BBEA8F1C99}"/>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39" name="Freeform 9">
              <a:extLst>
                <a:ext uri="{FF2B5EF4-FFF2-40B4-BE49-F238E27FC236}">
                  <a16:creationId xmlns:a16="http://schemas.microsoft.com/office/drawing/2014/main" id="{63CBF338-62FD-FCBF-E49D-6A97598975CB}"/>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grpSp>
          <p:nvGrpSpPr>
            <p:cNvPr id="240" name="Group 10">
              <a:extLst>
                <a:ext uri="{FF2B5EF4-FFF2-40B4-BE49-F238E27FC236}">
                  <a16:creationId xmlns:a16="http://schemas.microsoft.com/office/drawing/2014/main" id="{4ABD9AC6-7D81-0543-4CDE-FE6D54D8D3EB}"/>
                </a:ext>
              </a:extLst>
            </p:cNvPr>
            <p:cNvGrpSpPr/>
            <p:nvPr/>
          </p:nvGrpSpPr>
          <p:grpSpPr>
            <a:xfrm>
              <a:off x="0" y="1810741"/>
              <a:ext cx="852996" cy="852996"/>
              <a:chOff x="0" y="0"/>
              <a:chExt cx="812800" cy="812800"/>
            </a:xfrm>
          </p:grpSpPr>
          <p:sp>
            <p:nvSpPr>
              <p:cNvPr id="244" name="Freeform 11">
                <a:extLst>
                  <a:ext uri="{FF2B5EF4-FFF2-40B4-BE49-F238E27FC236}">
                    <a16:creationId xmlns:a16="http://schemas.microsoft.com/office/drawing/2014/main" id="{2D89FBA8-E687-AFE5-B32C-0F7497888C8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245" name="TextBox 12">
                <a:extLst>
                  <a:ext uri="{FF2B5EF4-FFF2-40B4-BE49-F238E27FC236}">
                    <a16:creationId xmlns:a16="http://schemas.microsoft.com/office/drawing/2014/main" id="{B9F3922A-E7E1-5E66-6FCD-C6A22F81E499}"/>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241" name="Group 13">
              <a:extLst>
                <a:ext uri="{FF2B5EF4-FFF2-40B4-BE49-F238E27FC236}">
                  <a16:creationId xmlns:a16="http://schemas.microsoft.com/office/drawing/2014/main" id="{8110A4C9-33BF-94FB-078A-4BAD7FFFBB08}"/>
                </a:ext>
              </a:extLst>
            </p:cNvPr>
            <p:cNvGrpSpPr/>
            <p:nvPr/>
          </p:nvGrpSpPr>
          <p:grpSpPr>
            <a:xfrm>
              <a:off x="2570638" y="270521"/>
              <a:ext cx="583309" cy="583309"/>
              <a:chOff x="0" y="0"/>
              <a:chExt cx="812800" cy="812800"/>
            </a:xfrm>
          </p:grpSpPr>
          <p:sp>
            <p:nvSpPr>
              <p:cNvPr id="242" name="Freeform 14">
                <a:extLst>
                  <a:ext uri="{FF2B5EF4-FFF2-40B4-BE49-F238E27FC236}">
                    <a16:creationId xmlns:a16="http://schemas.microsoft.com/office/drawing/2014/main" id="{9BC87895-C611-C0CC-F5D0-5CD196A1B7A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243" name="TextBox 15">
                <a:extLst>
                  <a:ext uri="{FF2B5EF4-FFF2-40B4-BE49-F238E27FC236}">
                    <a16:creationId xmlns:a16="http://schemas.microsoft.com/office/drawing/2014/main" id="{6B007E60-F179-75BA-6FFE-657BB68B43D2}"/>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grpSp>
        <p:nvGrpSpPr>
          <p:cNvPr id="3" name="Group 39">
            <a:extLst>
              <a:ext uri="{FF2B5EF4-FFF2-40B4-BE49-F238E27FC236}">
                <a16:creationId xmlns:a16="http://schemas.microsoft.com/office/drawing/2014/main" id="{CECCDACE-26C3-D863-41DC-9C601F270995}"/>
              </a:ext>
            </a:extLst>
          </p:cNvPr>
          <p:cNvGrpSpPr/>
          <p:nvPr/>
        </p:nvGrpSpPr>
        <p:grpSpPr>
          <a:xfrm>
            <a:off x="2104130" y="3582352"/>
            <a:ext cx="839876" cy="634435"/>
            <a:chOff x="0" y="0"/>
            <a:chExt cx="1119835" cy="845912"/>
          </a:xfrm>
        </p:grpSpPr>
        <p:grpSp>
          <p:nvGrpSpPr>
            <p:cNvPr id="5" name="Group 40">
              <a:extLst>
                <a:ext uri="{FF2B5EF4-FFF2-40B4-BE49-F238E27FC236}">
                  <a16:creationId xmlns:a16="http://schemas.microsoft.com/office/drawing/2014/main" id="{B32564A0-B0C8-3E3E-93A7-0C9C79E09AF0}"/>
                </a:ext>
              </a:extLst>
            </p:cNvPr>
            <p:cNvGrpSpPr/>
            <p:nvPr/>
          </p:nvGrpSpPr>
          <p:grpSpPr>
            <a:xfrm>
              <a:off x="0" y="371470"/>
              <a:ext cx="1119835" cy="474442"/>
              <a:chOff x="0" y="-28575"/>
              <a:chExt cx="831609" cy="352329"/>
            </a:xfrm>
          </p:grpSpPr>
          <p:sp>
            <p:nvSpPr>
              <p:cNvPr id="10" name="Freeform 41">
                <a:extLst>
                  <a:ext uri="{FF2B5EF4-FFF2-40B4-BE49-F238E27FC236}">
                    <a16:creationId xmlns:a16="http://schemas.microsoft.com/office/drawing/2014/main" id="{4C94185B-E815-D83C-9444-3056A5EA6028}"/>
                  </a:ext>
                </a:extLst>
              </p:cNvPr>
              <p:cNvSpPr/>
              <p:nvPr/>
            </p:nvSpPr>
            <p:spPr>
              <a:xfrm>
                <a:off x="0" y="0"/>
                <a:ext cx="831609" cy="323754"/>
              </a:xfrm>
              <a:custGeom>
                <a:avLst/>
                <a:gdLst/>
                <a:ahLst/>
                <a:cxnLst/>
                <a:rect l="l" t="t" r="r" b="b"/>
                <a:pathLst>
                  <a:path w="831609" h="323754">
                    <a:moveTo>
                      <a:pt x="161877" y="0"/>
                    </a:moveTo>
                    <a:lnTo>
                      <a:pt x="669732" y="0"/>
                    </a:lnTo>
                    <a:cubicBezTo>
                      <a:pt x="712665" y="0"/>
                      <a:pt x="753839" y="17055"/>
                      <a:pt x="784197" y="47413"/>
                    </a:cubicBezTo>
                    <a:cubicBezTo>
                      <a:pt x="814555" y="77771"/>
                      <a:pt x="831609" y="118945"/>
                      <a:pt x="831609" y="161877"/>
                    </a:cubicBezTo>
                    <a:lnTo>
                      <a:pt x="831609" y="161877"/>
                    </a:lnTo>
                    <a:cubicBezTo>
                      <a:pt x="831609" y="204810"/>
                      <a:pt x="814555" y="245984"/>
                      <a:pt x="784197" y="276341"/>
                    </a:cubicBezTo>
                    <a:cubicBezTo>
                      <a:pt x="753839" y="306699"/>
                      <a:pt x="712665" y="323754"/>
                      <a:pt x="669732" y="323754"/>
                    </a:cubicBezTo>
                    <a:lnTo>
                      <a:pt x="161877" y="323754"/>
                    </a:lnTo>
                    <a:cubicBezTo>
                      <a:pt x="118945" y="323754"/>
                      <a:pt x="77771" y="306699"/>
                      <a:pt x="47413" y="276341"/>
                    </a:cubicBezTo>
                    <a:cubicBezTo>
                      <a:pt x="17055" y="245984"/>
                      <a:pt x="0" y="204810"/>
                      <a:pt x="0" y="161877"/>
                    </a:cubicBezTo>
                    <a:lnTo>
                      <a:pt x="0" y="161877"/>
                    </a:lnTo>
                    <a:cubicBezTo>
                      <a:pt x="0" y="118945"/>
                      <a:pt x="17055" y="77771"/>
                      <a:pt x="47413" y="47413"/>
                    </a:cubicBezTo>
                    <a:cubicBezTo>
                      <a:pt x="77771" y="17055"/>
                      <a:pt x="118945" y="0"/>
                      <a:pt x="161877" y="0"/>
                    </a:cubicBezTo>
                    <a:close/>
                  </a:path>
                </a:pathLst>
              </a:custGeom>
              <a:solidFill>
                <a:srgbClr val="18B210"/>
              </a:solidFill>
            </p:spPr>
            <p:txBody>
              <a:bodyPr/>
              <a:lstStyle/>
              <a:p>
                <a:endParaRPr lang="en-GB"/>
              </a:p>
            </p:txBody>
          </p:sp>
          <p:sp>
            <p:nvSpPr>
              <p:cNvPr id="11" name="TextBox 42">
                <a:extLst>
                  <a:ext uri="{FF2B5EF4-FFF2-40B4-BE49-F238E27FC236}">
                    <a16:creationId xmlns:a16="http://schemas.microsoft.com/office/drawing/2014/main" id="{E7C6C80C-8B65-09F6-44D1-C5B6ADCB8D68}"/>
                  </a:ext>
                </a:extLst>
              </p:cNvPr>
              <p:cNvSpPr txBox="1"/>
              <p:nvPr/>
            </p:nvSpPr>
            <p:spPr>
              <a:xfrm>
                <a:off x="0" y="-28575"/>
                <a:ext cx="831609" cy="352329"/>
              </a:xfrm>
              <a:prstGeom prst="rect">
                <a:avLst/>
              </a:prstGeom>
            </p:spPr>
            <p:txBody>
              <a:bodyPr lIns="27376" tIns="27376" rIns="27376" bIns="27376" rtlCol="0" anchor="ctr"/>
              <a:lstStyle/>
              <a:p>
                <a:pPr algn="ctr">
                  <a:lnSpc>
                    <a:spcPts val="1959"/>
                  </a:lnSpc>
                </a:pPr>
                <a:endParaRPr/>
              </a:p>
            </p:txBody>
          </p:sp>
        </p:grpSp>
        <p:sp>
          <p:nvSpPr>
            <p:cNvPr id="6" name="TextBox 43">
              <a:extLst>
                <a:ext uri="{FF2B5EF4-FFF2-40B4-BE49-F238E27FC236}">
                  <a16:creationId xmlns:a16="http://schemas.microsoft.com/office/drawing/2014/main" id="{1D585D0F-E93F-772D-6920-B976EC531E8F}"/>
                </a:ext>
              </a:extLst>
            </p:cNvPr>
            <p:cNvSpPr txBox="1"/>
            <p:nvPr/>
          </p:nvSpPr>
          <p:spPr>
            <a:xfrm>
              <a:off x="28334" y="442006"/>
              <a:ext cx="1063167" cy="343273"/>
            </a:xfrm>
            <a:prstGeom prst="rect">
              <a:avLst/>
            </a:prstGeom>
          </p:spPr>
          <p:txBody>
            <a:bodyPr lIns="0" tIns="0" rIns="0" bIns="0" rtlCol="0" anchor="t">
              <a:spAutoFit/>
            </a:bodyPr>
            <a:lstStyle/>
            <a:p>
              <a:pPr algn="ctr">
                <a:lnSpc>
                  <a:spcPts val="2170"/>
                </a:lnSpc>
                <a:spcBef>
                  <a:spcPct val="0"/>
                </a:spcBef>
              </a:pPr>
              <a:r>
                <a:rPr lang="en-US" sz="1550" dirty="0">
                  <a:solidFill>
                    <a:srgbClr val="F2FBF4"/>
                  </a:solidFill>
                  <a:latin typeface="TAN Nimbus"/>
                </a:rPr>
                <a:t>vegan</a:t>
              </a:r>
            </a:p>
          </p:txBody>
        </p:sp>
        <p:sp>
          <p:nvSpPr>
            <p:cNvPr id="7" name="Freeform 44">
              <a:extLst>
                <a:ext uri="{FF2B5EF4-FFF2-40B4-BE49-F238E27FC236}">
                  <a16:creationId xmlns:a16="http://schemas.microsoft.com/office/drawing/2014/main" id="{E76D9A02-01B0-6306-2DEC-C3B8546EDDB1}"/>
                </a:ext>
              </a:extLst>
            </p:cNvPr>
            <p:cNvSpPr/>
            <p:nvPr/>
          </p:nvSpPr>
          <p:spPr>
            <a:xfrm>
              <a:off x="180716" y="0"/>
              <a:ext cx="758403" cy="457882"/>
            </a:xfrm>
            <a:custGeom>
              <a:avLst/>
              <a:gdLst/>
              <a:ahLst/>
              <a:cxnLst/>
              <a:rect l="l" t="t" r="r" b="b"/>
              <a:pathLst>
                <a:path w="758403" h="457882">
                  <a:moveTo>
                    <a:pt x="0" y="0"/>
                  </a:moveTo>
                  <a:lnTo>
                    <a:pt x="758403" y="0"/>
                  </a:lnTo>
                  <a:lnTo>
                    <a:pt x="758403" y="457882"/>
                  </a:lnTo>
                  <a:lnTo>
                    <a:pt x="0" y="45788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grpSp>
        <p:nvGrpSpPr>
          <p:cNvPr id="12" name="Group 94">
            <a:extLst>
              <a:ext uri="{FF2B5EF4-FFF2-40B4-BE49-F238E27FC236}">
                <a16:creationId xmlns:a16="http://schemas.microsoft.com/office/drawing/2014/main" id="{88A605C2-0253-A637-7784-45D351A5AC81}"/>
              </a:ext>
            </a:extLst>
          </p:cNvPr>
          <p:cNvGrpSpPr/>
          <p:nvPr/>
        </p:nvGrpSpPr>
        <p:grpSpPr>
          <a:xfrm>
            <a:off x="5616215" y="8917976"/>
            <a:ext cx="693343" cy="544662"/>
            <a:chOff x="0" y="0"/>
            <a:chExt cx="924457" cy="726216"/>
          </a:xfrm>
        </p:grpSpPr>
        <p:sp>
          <p:nvSpPr>
            <p:cNvPr id="15" name="Freeform 95">
              <a:extLst>
                <a:ext uri="{FF2B5EF4-FFF2-40B4-BE49-F238E27FC236}">
                  <a16:creationId xmlns:a16="http://schemas.microsoft.com/office/drawing/2014/main" id="{5F93E067-CEF7-B9BD-4763-E754DFBE7AD6}"/>
                </a:ext>
              </a:extLst>
            </p:cNvPr>
            <p:cNvSpPr/>
            <p:nvPr/>
          </p:nvSpPr>
          <p:spPr>
            <a:xfrm>
              <a:off x="115753" y="0"/>
              <a:ext cx="808704" cy="726216"/>
            </a:xfrm>
            <a:custGeom>
              <a:avLst/>
              <a:gdLst/>
              <a:ahLst/>
              <a:cxnLst/>
              <a:rect l="l" t="t" r="r" b="b"/>
              <a:pathLst>
                <a:path w="808704" h="726216">
                  <a:moveTo>
                    <a:pt x="0" y="0"/>
                  </a:moveTo>
                  <a:lnTo>
                    <a:pt x="808705" y="0"/>
                  </a:lnTo>
                  <a:lnTo>
                    <a:pt x="808705" y="726216"/>
                  </a:lnTo>
                  <a:lnTo>
                    <a:pt x="0" y="72621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6" name="TextBox 96">
              <a:extLst>
                <a:ext uri="{FF2B5EF4-FFF2-40B4-BE49-F238E27FC236}">
                  <a16:creationId xmlns:a16="http://schemas.microsoft.com/office/drawing/2014/main" id="{E1E77A28-1C7E-26DB-A387-5DA6D606D279}"/>
                </a:ext>
              </a:extLst>
            </p:cNvPr>
            <p:cNvSpPr txBox="1"/>
            <p:nvPr/>
          </p:nvSpPr>
          <p:spPr>
            <a:xfrm>
              <a:off x="96104" y="283129"/>
              <a:ext cx="828353" cy="302894"/>
            </a:xfrm>
            <a:prstGeom prst="rect">
              <a:avLst/>
            </a:prstGeom>
          </p:spPr>
          <p:txBody>
            <a:bodyPr lIns="0" tIns="0" rIns="0" bIns="0" rtlCol="0" anchor="t">
              <a:spAutoFit/>
            </a:bodyPr>
            <a:lstStyle/>
            <a:p>
              <a:pPr algn="ctr">
                <a:lnSpc>
                  <a:spcPts val="1683"/>
                </a:lnSpc>
              </a:pPr>
              <a:r>
                <a:rPr lang="en-US" sz="1650">
                  <a:solidFill>
                    <a:srgbClr val="FFFCF5"/>
                  </a:solidFill>
                  <a:latin typeface="Playfair Display Heavy"/>
                </a:rPr>
                <a:t>sugar</a:t>
              </a:r>
            </a:p>
          </p:txBody>
        </p:sp>
        <p:sp>
          <p:nvSpPr>
            <p:cNvPr id="17" name="TextBox 97">
              <a:extLst>
                <a:ext uri="{FF2B5EF4-FFF2-40B4-BE49-F238E27FC236}">
                  <a16:creationId xmlns:a16="http://schemas.microsoft.com/office/drawing/2014/main" id="{B388BD0A-B691-81E2-EF93-E091EC416B79}"/>
                </a:ext>
              </a:extLst>
            </p:cNvPr>
            <p:cNvSpPr txBox="1"/>
            <p:nvPr/>
          </p:nvSpPr>
          <p:spPr>
            <a:xfrm>
              <a:off x="0" y="117394"/>
              <a:ext cx="828353" cy="302894"/>
            </a:xfrm>
            <a:prstGeom prst="rect">
              <a:avLst/>
            </a:prstGeom>
          </p:spPr>
          <p:txBody>
            <a:bodyPr lIns="0" tIns="0" rIns="0" bIns="0" rtlCol="0" anchor="t">
              <a:spAutoFit/>
            </a:bodyPr>
            <a:lstStyle/>
            <a:p>
              <a:pPr algn="ctr">
                <a:lnSpc>
                  <a:spcPts val="1683"/>
                </a:lnSpc>
              </a:pPr>
              <a:r>
                <a:rPr lang="en-US" sz="1650" dirty="0">
                  <a:solidFill>
                    <a:srgbClr val="FFFCF5"/>
                  </a:solidFill>
                  <a:latin typeface="Playfair Display Heavy"/>
                </a:rPr>
                <a:t>low</a:t>
              </a:r>
            </a:p>
          </p:txBody>
        </p:sp>
      </p:grpSp>
      <p:grpSp>
        <p:nvGrpSpPr>
          <p:cNvPr id="45" name="Group 24">
            <a:extLst>
              <a:ext uri="{FF2B5EF4-FFF2-40B4-BE49-F238E27FC236}">
                <a16:creationId xmlns:a16="http://schemas.microsoft.com/office/drawing/2014/main" id="{9B31893F-204E-E48C-1C78-17AB32C2CD02}"/>
              </a:ext>
            </a:extLst>
          </p:cNvPr>
          <p:cNvGrpSpPr/>
          <p:nvPr/>
        </p:nvGrpSpPr>
        <p:grpSpPr>
          <a:xfrm>
            <a:off x="9849461" y="3510965"/>
            <a:ext cx="849460" cy="756542"/>
            <a:chOff x="0" y="43144"/>
            <a:chExt cx="1132614" cy="1008722"/>
          </a:xfrm>
        </p:grpSpPr>
        <p:grpSp>
          <p:nvGrpSpPr>
            <p:cNvPr id="46" name="Group 25">
              <a:extLst>
                <a:ext uri="{FF2B5EF4-FFF2-40B4-BE49-F238E27FC236}">
                  <a16:creationId xmlns:a16="http://schemas.microsoft.com/office/drawing/2014/main" id="{3A0BA805-4F21-3593-AF2E-DE4BA459EDA3}"/>
                </a:ext>
              </a:extLst>
            </p:cNvPr>
            <p:cNvGrpSpPr/>
            <p:nvPr/>
          </p:nvGrpSpPr>
          <p:grpSpPr>
            <a:xfrm>
              <a:off x="0" y="43144"/>
              <a:ext cx="1008722" cy="1008722"/>
              <a:chOff x="0" y="0"/>
              <a:chExt cx="812800" cy="812800"/>
            </a:xfrm>
          </p:grpSpPr>
          <p:sp>
            <p:nvSpPr>
              <p:cNvPr id="50" name="Freeform 26">
                <a:extLst>
                  <a:ext uri="{FF2B5EF4-FFF2-40B4-BE49-F238E27FC236}">
                    <a16:creationId xmlns:a16="http://schemas.microsoft.com/office/drawing/2014/main" id="{40F4F59B-F2A9-A57D-9BEB-8D06D2E92D4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51" name="TextBox 27">
                <a:extLst>
                  <a:ext uri="{FF2B5EF4-FFF2-40B4-BE49-F238E27FC236}">
                    <a16:creationId xmlns:a16="http://schemas.microsoft.com/office/drawing/2014/main" id="{F38227EB-DBA1-43C6-0B71-4FAE1B0713AF}"/>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47" name="Freeform 28">
              <a:extLst>
                <a:ext uri="{FF2B5EF4-FFF2-40B4-BE49-F238E27FC236}">
                  <a16:creationId xmlns:a16="http://schemas.microsoft.com/office/drawing/2014/main" id="{0AB59952-1527-DE81-16AF-3C9D82DF4E04}"/>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48" name="TextBox 29">
              <a:extLst>
                <a:ext uri="{FF2B5EF4-FFF2-40B4-BE49-F238E27FC236}">
                  <a16:creationId xmlns:a16="http://schemas.microsoft.com/office/drawing/2014/main" id="{129472EE-44E1-563E-953F-4005E3AD120D}"/>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dirty="0">
                  <a:solidFill>
                    <a:srgbClr val="FFFFFF"/>
                  </a:solidFill>
                  <a:latin typeface="League Spartan"/>
                </a:rPr>
                <a:t> made </a:t>
              </a:r>
            </a:p>
            <a:p>
              <a:pPr algn="l">
                <a:lnSpc>
                  <a:spcPts val="1749"/>
                </a:lnSpc>
              </a:pPr>
              <a:r>
                <a:rPr lang="en-US" sz="1495" spc="-74" dirty="0">
                  <a:solidFill>
                    <a:srgbClr val="FFFFFF"/>
                  </a:solidFill>
                  <a:latin typeface="League Spartan"/>
                </a:rPr>
                <a:t>       site</a:t>
              </a:r>
            </a:p>
          </p:txBody>
        </p:sp>
        <p:sp>
          <p:nvSpPr>
            <p:cNvPr id="49" name="TextBox 30">
              <a:extLst>
                <a:ext uri="{FF2B5EF4-FFF2-40B4-BE49-F238E27FC236}">
                  <a16:creationId xmlns:a16="http://schemas.microsoft.com/office/drawing/2014/main" id="{7447C145-7028-88A9-35CB-AA720C861E7D}"/>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52" name="Group 24">
            <a:extLst>
              <a:ext uri="{FF2B5EF4-FFF2-40B4-BE49-F238E27FC236}">
                <a16:creationId xmlns:a16="http://schemas.microsoft.com/office/drawing/2014/main" id="{ED54BDD0-D80D-11FD-427A-FD0BD6953502}"/>
              </a:ext>
            </a:extLst>
          </p:cNvPr>
          <p:cNvGrpSpPr/>
          <p:nvPr/>
        </p:nvGrpSpPr>
        <p:grpSpPr>
          <a:xfrm>
            <a:off x="9912961" y="6089121"/>
            <a:ext cx="849460" cy="756542"/>
            <a:chOff x="0" y="43144"/>
            <a:chExt cx="1132614" cy="1008722"/>
          </a:xfrm>
        </p:grpSpPr>
        <p:grpSp>
          <p:nvGrpSpPr>
            <p:cNvPr id="53" name="Group 25">
              <a:extLst>
                <a:ext uri="{FF2B5EF4-FFF2-40B4-BE49-F238E27FC236}">
                  <a16:creationId xmlns:a16="http://schemas.microsoft.com/office/drawing/2014/main" id="{5FA10FFA-E5C8-1598-BD1E-201EFAAED81C}"/>
                </a:ext>
              </a:extLst>
            </p:cNvPr>
            <p:cNvGrpSpPr/>
            <p:nvPr/>
          </p:nvGrpSpPr>
          <p:grpSpPr>
            <a:xfrm>
              <a:off x="0" y="43144"/>
              <a:ext cx="1008722" cy="1008722"/>
              <a:chOff x="0" y="0"/>
              <a:chExt cx="812800" cy="812800"/>
            </a:xfrm>
          </p:grpSpPr>
          <p:sp>
            <p:nvSpPr>
              <p:cNvPr id="57" name="Freeform 26">
                <a:extLst>
                  <a:ext uri="{FF2B5EF4-FFF2-40B4-BE49-F238E27FC236}">
                    <a16:creationId xmlns:a16="http://schemas.microsoft.com/office/drawing/2014/main" id="{035C037E-5AF2-D524-59FC-37D9E7721D7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58" name="TextBox 27">
                <a:extLst>
                  <a:ext uri="{FF2B5EF4-FFF2-40B4-BE49-F238E27FC236}">
                    <a16:creationId xmlns:a16="http://schemas.microsoft.com/office/drawing/2014/main" id="{F5AB3CD0-8D22-8F6E-B577-043D5E1A05DC}"/>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54" name="Freeform 28">
              <a:extLst>
                <a:ext uri="{FF2B5EF4-FFF2-40B4-BE49-F238E27FC236}">
                  <a16:creationId xmlns:a16="http://schemas.microsoft.com/office/drawing/2014/main" id="{3B4AB736-4539-A263-B622-E5C275A1FDED}"/>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55" name="TextBox 29">
              <a:extLst>
                <a:ext uri="{FF2B5EF4-FFF2-40B4-BE49-F238E27FC236}">
                  <a16:creationId xmlns:a16="http://schemas.microsoft.com/office/drawing/2014/main" id="{037E90A9-A48A-F59C-7043-836353880453}"/>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dirty="0">
                  <a:solidFill>
                    <a:srgbClr val="FFFFFF"/>
                  </a:solidFill>
                  <a:latin typeface="League Spartan"/>
                </a:rPr>
                <a:t> made </a:t>
              </a:r>
            </a:p>
            <a:p>
              <a:pPr algn="l">
                <a:lnSpc>
                  <a:spcPts val="1749"/>
                </a:lnSpc>
              </a:pPr>
              <a:r>
                <a:rPr lang="en-US" sz="1495" spc="-74" dirty="0">
                  <a:solidFill>
                    <a:srgbClr val="FFFFFF"/>
                  </a:solidFill>
                  <a:latin typeface="League Spartan"/>
                </a:rPr>
                <a:t>       site</a:t>
              </a:r>
            </a:p>
          </p:txBody>
        </p:sp>
        <p:sp>
          <p:nvSpPr>
            <p:cNvPr id="56" name="TextBox 30">
              <a:extLst>
                <a:ext uri="{FF2B5EF4-FFF2-40B4-BE49-F238E27FC236}">
                  <a16:creationId xmlns:a16="http://schemas.microsoft.com/office/drawing/2014/main" id="{5EF38E9F-8F24-5865-3872-5F6E3467637A}"/>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59" name="Group 24">
            <a:extLst>
              <a:ext uri="{FF2B5EF4-FFF2-40B4-BE49-F238E27FC236}">
                <a16:creationId xmlns:a16="http://schemas.microsoft.com/office/drawing/2014/main" id="{265136CE-7F85-07CD-C8D8-804DB00879DC}"/>
              </a:ext>
            </a:extLst>
          </p:cNvPr>
          <p:cNvGrpSpPr/>
          <p:nvPr/>
        </p:nvGrpSpPr>
        <p:grpSpPr>
          <a:xfrm>
            <a:off x="6735810" y="6111213"/>
            <a:ext cx="849460" cy="756542"/>
            <a:chOff x="0" y="43144"/>
            <a:chExt cx="1132614" cy="1008722"/>
          </a:xfrm>
        </p:grpSpPr>
        <p:grpSp>
          <p:nvGrpSpPr>
            <p:cNvPr id="60" name="Group 25">
              <a:extLst>
                <a:ext uri="{FF2B5EF4-FFF2-40B4-BE49-F238E27FC236}">
                  <a16:creationId xmlns:a16="http://schemas.microsoft.com/office/drawing/2014/main" id="{A8044FCF-532C-EF6E-276A-F264C8629537}"/>
                </a:ext>
              </a:extLst>
            </p:cNvPr>
            <p:cNvGrpSpPr/>
            <p:nvPr/>
          </p:nvGrpSpPr>
          <p:grpSpPr>
            <a:xfrm>
              <a:off x="0" y="43144"/>
              <a:ext cx="1008722" cy="1008722"/>
              <a:chOff x="0" y="0"/>
              <a:chExt cx="812800" cy="812800"/>
            </a:xfrm>
          </p:grpSpPr>
          <p:sp>
            <p:nvSpPr>
              <p:cNvPr id="64" name="Freeform 26">
                <a:extLst>
                  <a:ext uri="{FF2B5EF4-FFF2-40B4-BE49-F238E27FC236}">
                    <a16:creationId xmlns:a16="http://schemas.microsoft.com/office/drawing/2014/main" id="{4A2C6E41-83DA-7DFF-4F20-38681DA7830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65" name="TextBox 27">
                <a:extLst>
                  <a:ext uri="{FF2B5EF4-FFF2-40B4-BE49-F238E27FC236}">
                    <a16:creationId xmlns:a16="http://schemas.microsoft.com/office/drawing/2014/main" id="{B87311A8-C334-3E63-796E-D1160276D672}"/>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61" name="Freeform 28">
              <a:extLst>
                <a:ext uri="{FF2B5EF4-FFF2-40B4-BE49-F238E27FC236}">
                  <a16:creationId xmlns:a16="http://schemas.microsoft.com/office/drawing/2014/main" id="{649EF85F-389C-F203-0C71-DCEE7272AAD6}"/>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62" name="TextBox 29">
              <a:extLst>
                <a:ext uri="{FF2B5EF4-FFF2-40B4-BE49-F238E27FC236}">
                  <a16:creationId xmlns:a16="http://schemas.microsoft.com/office/drawing/2014/main" id="{9A62C2B7-3B5D-7DA5-AFE2-CB3F247DD26B}"/>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dirty="0">
                  <a:solidFill>
                    <a:srgbClr val="FFFFFF"/>
                  </a:solidFill>
                  <a:latin typeface="League Spartan"/>
                </a:rPr>
                <a:t> made </a:t>
              </a:r>
            </a:p>
            <a:p>
              <a:pPr algn="l">
                <a:lnSpc>
                  <a:spcPts val="1749"/>
                </a:lnSpc>
              </a:pPr>
              <a:r>
                <a:rPr lang="en-US" sz="1495" spc="-74" dirty="0">
                  <a:solidFill>
                    <a:srgbClr val="FFFFFF"/>
                  </a:solidFill>
                  <a:latin typeface="League Spartan"/>
                </a:rPr>
                <a:t>       site</a:t>
              </a:r>
            </a:p>
          </p:txBody>
        </p:sp>
        <p:sp>
          <p:nvSpPr>
            <p:cNvPr id="63" name="TextBox 30">
              <a:extLst>
                <a:ext uri="{FF2B5EF4-FFF2-40B4-BE49-F238E27FC236}">
                  <a16:creationId xmlns:a16="http://schemas.microsoft.com/office/drawing/2014/main" id="{85AFF8A9-A774-CB2B-A91F-02273E881C31}"/>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sp>
        <p:nvSpPr>
          <p:cNvPr id="67" name="Freeform 23">
            <a:extLst>
              <a:ext uri="{FF2B5EF4-FFF2-40B4-BE49-F238E27FC236}">
                <a16:creationId xmlns:a16="http://schemas.microsoft.com/office/drawing/2014/main" id="{1FE485C3-0083-F0AA-A2B0-4DB0975648E9}"/>
              </a:ext>
            </a:extLst>
          </p:cNvPr>
          <p:cNvSpPr/>
          <p:nvPr/>
        </p:nvSpPr>
        <p:spPr>
          <a:xfrm flipH="1">
            <a:off x="5191424" y="3568579"/>
            <a:ext cx="424791" cy="647188"/>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78" name="Freeform 23">
            <a:extLst>
              <a:ext uri="{FF2B5EF4-FFF2-40B4-BE49-F238E27FC236}">
                <a16:creationId xmlns:a16="http://schemas.microsoft.com/office/drawing/2014/main" id="{FFAC1D29-EFFB-A5E4-5A6F-3632F79F4F13}"/>
              </a:ext>
            </a:extLst>
          </p:cNvPr>
          <p:cNvSpPr/>
          <p:nvPr/>
        </p:nvSpPr>
        <p:spPr>
          <a:xfrm flipH="1">
            <a:off x="3090125" y="3569599"/>
            <a:ext cx="424791" cy="647188"/>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grpSp>
        <p:nvGrpSpPr>
          <p:cNvPr id="81" name="Group 24">
            <a:extLst>
              <a:ext uri="{FF2B5EF4-FFF2-40B4-BE49-F238E27FC236}">
                <a16:creationId xmlns:a16="http://schemas.microsoft.com/office/drawing/2014/main" id="{88178C97-3081-9D67-A3ED-6121A8CAD667}"/>
              </a:ext>
            </a:extLst>
          </p:cNvPr>
          <p:cNvGrpSpPr/>
          <p:nvPr/>
        </p:nvGrpSpPr>
        <p:grpSpPr>
          <a:xfrm>
            <a:off x="13044713" y="8785053"/>
            <a:ext cx="849460" cy="756542"/>
            <a:chOff x="0" y="43144"/>
            <a:chExt cx="1132614" cy="1008722"/>
          </a:xfrm>
        </p:grpSpPr>
        <p:grpSp>
          <p:nvGrpSpPr>
            <p:cNvPr id="82" name="Group 25">
              <a:extLst>
                <a:ext uri="{FF2B5EF4-FFF2-40B4-BE49-F238E27FC236}">
                  <a16:creationId xmlns:a16="http://schemas.microsoft.com/office/drawing/2014/main" id="{27CEA0DF-8F8C-82EC-EEC9-5EA9DD8B63C3}"/>
                </a:ext>
              </a:extLst>
            </p:cNvPr>
            <p:cNvGrpSpPr/>
            <p:nvPr/>
          </p:nvGrpSpPr>
          <p:grpSpPr>
            <a:xfrm>
              <a:off x="0" y="43144"/>
              <a:ext cx="1008722" cy="1008722"/>
              <a:chOff x="0" y="0"/>
              <a:chExt cx="812800" cy="812800"/>
            </a:xfrm>
          </p:grpSpPr>
          <p:sp>
            <p:nvSpPr>
              <p:cNvPr id="86" name="Freeform 26">
                <a:extLst>
                  <a:ext uri="{FF2B5EF4-FFF2-40B4-BE49-F238E27FC236}">
                    <a16:creationId xmlns:a16="http://schemas.microsoft.com/office/drawing/2014/main" id="{F23E9F77-F76C-4383-EB7C-89C9DE54803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87" name="TextBox 27">
                <a:extLst>
                  <a:ext uri="{FF2B5EF4-FFF2-40B4-BE49-F238E27FC236}">
                    <a16:creationId xmlns:a16="http://schemas.microsoft.com/office/drawing/2014/main" id="{7229D302-3B88-EC39-099F-220186791E58}"/>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83" name="Freeform 28">
              <a:extLst>
                <a:ext uri="{FF2B5EF4-FFF2-40B4-BE49-F238E27FC236}">
                  <a16:creationId xmlns:a16="http://schemas.microsoft.com/office/drawing/2014/main" id="{10147C55-AF5A-6463-72A4-A4B261A8FDED}"/>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84" name="TextBox 29">
              <a:extLst>
                <a:ext uri="{FF2B5EF4-FFF2-40B4-BE49-F238E27FC236}">
                  <a16:creationId xmlns:a16="http://schemas.microsoft.com/office/drawing/2014/main" id="{917C5E06-0728-B6E8-C383-2F54D252F402}"/>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dirty="0">
                  <a:solidFill>
                    <a:srgbClr val="FFFFFF"/>
                  </a:solidFill>
                  <a:latin typeface="League Spartan"/>
                </a:rPr>
                <a:t> made </a:t>
              </a:r>
            </a:p>
            <a:p>
              <a:pPr algn="l">
                <a:lnSpc>
                  <a:spcPts val="1749"/>
                </a:lnSpc>
              </a:pPr>
              <a:r>
                <a:rPr lang="en-US" sz="1495" spc="-74" dirty="0">
                  <a:solidFill>
                    <a:srgbClr val="FFFFFF"/>
                  </a:solidFill>
                  <a:latin typeface="League Spartan"/>
                </a:rPr>
                <a:t>       site</a:t>
              </a:r>
            </a:p>
          </p:txBody>
        </p:sp>
        <p:sp>
          <p:nvSpPr>
            <p:cNvPr id="85" name="TextBox 30">
              <a:extLst>
                <a:ext uri="{FF2B5EF4-FFF2-40B4-BE49-F238E27FC236}">
                  <a16:creationId xmlns:a16="http://schemas.microsoft.com/office/drawing/2014/main" id="{8BD63C7B-BFE4-96B4-666B-A1C4537577C8}"/>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88" name="Group 39">
            <a:extLst>
              <a:ext uri="{FF2B5EF4-FFF2-40B4-BE49-F238E27FC236}">
                <a16:creationId xmlns:a16="http://schemas.microsoft.com/office/drawing/2014/main" id="{A697A655-910D-3BC7-06F7-EFE43C773E81}"/>
              </a:ext>
            </a:extLst>
          </p:cNvPr>
          <p:cNvGrpSpPr/>
          <p:nvPr/>
        </p:nvGrpSpPr>
        <p:grpSpPr>
          <a:xfrm>
            <a:off x="1423543" y="8836553"/>
            <a:ext cx="839876" cy="634435"/>
            <a:chOff x="0" y="0"/>
            <a:chExt cx="1119835" cy="845912"/>
          </a:xfrm>
        </p:grpSpPr>
        <p:grpSp>
          <p:nvGrpSpPr>
            <p:cNvPr id="89" name="Group 40">
              <a:extLst>
                <a:ext uri="{FF2B5EF4-FFF2-40B4-BE49-F238E27FC236}">
                  <a16:creationId xmlns:a16="http://schemas.microsoft.com/office/drawing/2014/main" id="{43BE6913-7A3B-5CAC-7638-4B74E0DFB283}"/>
                </a:ext>
              </a:extLst>
            </p:cNvPr>
            <p:cNvGrpSpPr/>
            <p:nvPr/>
          </p:nvGrpSpPr>
          <p:grpSpPr>
            <a:xfrm>
              <a:off x="0" y="371470"/>
              <a:ext cx="1119835" cy="474442"/>
              <a:chOff x="0" y="-28575"/>
              <a:chExt cx="831609" cy="352329"/>
            </a:xfrm>
          </p:grpSpPr>
          <p:sp>
            <p:nvSpPr>
              <p:cNvPr id="92" name="Freeform 41">
                <a:extLst>
                  <a:ext uri="{FF2B5EF4-FFF2-40B4-BE49-F238E27FC236}">
                    <a16:creationId xmlns:a16="http://schemas.microsoft.com/office/drawing/2014/main" id="{523A0C66-9558-7B6B-95EC-8650A83D7D08}"/>
                  </a:ext>
                </a:extLst>
              </p:cNvPr>
              <p:cNvSpPr/>
              <p:nvPr/>
            </p:nvSpPr>
            <p:spPr>
              <a:xfrm>
                <a:off x="0" y="0"/>
                <a:ext cx="831609" cy="323754"/>
              </a:xfrm>
              <a:custGeom>
                <a:avLst/>
                <a:gdLst/>
                <a:ahLst/>
                <a:cxnLst/>
                <a:rect l="l" t="t" r="r" b="b"/>
                <a:pathLst>
                  <a:path w="831609" h="323754">
                    <a:moveTo>
                      <a:pt x="161877" y="0"/>
                    </a:moveTo>
                    <a:lnTo>
                      <a:pt x="669732" y="0"/>
                    </a:lnTo>
                    <a:cubicBezTo>
                      <a:pt x="712665" y="0"/>
                      <a:pt x="753839" y="17055"/>
                      <a:pt x="784197" y="47413"/>
                    </a:cubicBezTo>
                    <a:cubicBezTo>
                      <a:pt x="814555" y="77771"/>
                      <a:pt x="831609" y="118945"/>
                      <a:pt x="831609" y="161877"/>
                    </a:cubicBezTo>
                    <a:lnTo>
                      <a:pt x="831609" y="161877"/>
                    </a:lnTo>
                    <a:cubicBezTo>
                      <a:pt x="831609" y="204810"/>
                      <a:pt x="814555" y="245984"/>
                      <a:pt x="784197" y="276341"/>
                    </a:cubicBezTo>
                    <a:cubicBezTo>
                      <a:pt x="753839" y="306699"/>
                      <a:pt x="712665" y="323754"/>
                      <a:pt x="669732" y="323754"/>
                    </a:cubicBezTo>
                    <a:lnTo>
                      <a:pt x="161877" y="323754"/>
                    </a:lnTo>
                    <a:cubicBezTo>
                      <a:pt x="118945" y="323754"/>
                      <a:pt x="77771" y="306699"/>
                      <a:pt x="47413" y="276341"/>
                    </a:cubicBezTo>
                    <a:cubicBezTo>
                      <a:pt x="17055" y="245984"/>
                      <a:pt x="0" y="204810"/>
                      <a:pt x="0" y="161877"/>
                    </a:cubicBezTo>
                    <a:lnTo>
                      <a:pt x="0" y="161877"/>
                    </a:lnTo>
                    <a:cubicBezTo>
                      <a:pt x="0" y="118945"/>
                      <a:pt x="17055" y="77771"/>
                      <a:pt x="47413" y="47413"/>
                    </a:cubicBezTo>
                    <a:cubicBezTo>
                      <a:pt x="77771" y="17055"/>
                      <a:pt x="118945" y="0"/>
                      <a:pt x="161877" y="0"/>
                    </a:cubicBezTo>
                    <a:close/>
                  </a:path>
                </a:pathLst>
              </a:custGeom>
              <a:solidFill>
                <a:srgbClr val="18B210"/>
              </a:solidFill>
            </p:spPr>
            <p:txBody>
              <a:bodyPr/>
              <a:lstStyle/>
              <a:p>
                <a:endParaRPr lang="en-GB"/>
              </a:p>
            </p:txBody>
          </p:sp>
          <p:sp>
            <p:nvSpPr>
              <p:cNvPr id="93" name="TextBox 42">
                <a:extLst>
                  <a:ext uri="{FF2B5EF4-FFF2-40B4-BE49-F238E27FC236}">
                    <a16:creationId xmlns:a16="http://schemas.microsoft.com/office/drawing/2014/main" id="{ECA696C7-D7CB-B175-9360-5D43B541AD39}"/>
                  </a:ext>
                </a:extLst>
              </p:cNvPr>
              <p:cNvSpPr txBox="1"/>
              <p:nvPr/>
            </p:nvSpPr>
            <p:spPr>
              <a:xfrm>
                <a:off x="0" y="-28575"/>
                <a:ext cx="831609" cy="352329"/>
              </a:xfrm>
              <a:prstGeom prst="rect">
                <a:avLst/>
              </a:prstGeom>
            </p:spPr>
            <p:txBody>
              <a:bodyPr lIns="27376" tIns="27376" rIns="27376" bIns="27376" rtlCol="0" anchor="ctr"/>
              <a:lstStyle/>
              <a:p>
                <a:pPr algn="ctr">
                  <a:lnSpc>
                    <a:spcPts val="1959"/>
                  </a:lnSpc>
                </a:pPr>
                <a:endParaRPr/>
              </a:p>
            </p:txBody>
          </p:sp>
        </p:grpSp>
        <p:sp>
          <p:nvSpPr>
            <p:cNvPr id="90" name="TextBox 43">
              <a:extLst>
                <a:ext uri="{FF2B5EF4-FFF2-40B4-BE49-F238E27FC236}">
                  <a16:creationId xmlns:a16="http://schemas.microsoft.com/office/drawing/2014/main" id="{E5DC69F2-F243-21B7-EADD-30922B3AF9E6}"/>
                </a:ext>
              </a:extLst>
            </p:cNvPr>
            <p:cNvSpPr txBox="1"/>
            <p:nvPr/>
          </p:nvSpPr>
          <p:spPr>
            <a:xfrm>
              <a:off x="28334" y="442006"/>
              <a:ext cx="1063167" cy="343273"/>
            </a:xfrm>
            <a:prstGeom prst="rect">
              <a:avLst/>
            </a:prstGeom>
          </p:spPr>
          <p:txBody>
            <a:bodyPr lIns="0" tIns="0" rIns="0" bIns="0" rtlCol="0" anchor="t">
              <a:spAutoFit/>
            </a:bodyPr>
            <a:lstStyle/>
            <a:p>
              <a:pPr algn="ctr">
                <a:lnSpc>
                  <a:spcPts val="2170"/>
                </a:lnSpc>
                <a:spcBef>
                  <a:spcPct val="0"/>
                </a:spcBef>
              </a:pPr>
              <a:r>
                <a:rPr lang="en-US" sz="1550" dirty="0">
                  <a:solidFill>
                    <a:srgbClr val="F2FBF4"/>
                  </a:solidFill>
                  <a:latin typeface="TAN Nimbus"/>
                </a:rPr>
                <a:t>vegan</a:t>
              </a:r>
            </a:p>
          </p:txBody>
        </p:sp>
        <p:sp>
          <p:nvSpPr>
            <p:cNvPr id="91" name="Freeform 44">
              <a:extLst>
                <a:ext uri="{FF2B5EF4-FFF2-40B4-BE49-F238E27FC236}">
                  <a16:creationId xmlns:a16="http://schemas.microsoft.com/office/drawing/2014/main" id="{550B006A-876E-1AFF-26FD-0BBC2CFBD824}"/>
                </a:ext>
              </a:extLst>
            </p:cNvPr>
            <p:cNvSpPr/>
            <p:nvPr/>
          </p:nvSpPr>
          <p:spPr>
            <a:xfrm>
              <a:off x="180716" y="0"/>
              <a:ext cx="758403" cy="457882"/>
            </a:xfrm>
            <a:custGeom>
              <a:avLst/>
              <a:gdLst/>
              <a:ahLst/>
              <a:cxnLst/>
              <a:rect l="l" t="t" r="r" b="b"/>
              <a:pathLst>
                <a:path w="758403" h="457882">
                  <a:moveTo>
                    <a:pt x="0" y="0"/>
                  </a:moveTo>
                  <a:lnTo>
                    <a:pt x="758403" y="0"/>
                  </a:lnTo>
                  <a:lnTo>
                    <a:pt x="758403" y="457882"/>
                  </a:lnTo>
                  <a:lnTo>
                    <a:pt x="0" y="45788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dirty="0"/>
            </a:p>
          </p:txBody>
        </p:sp>
      </p:grpSp>
      <p:grpSp>
        <p:nvGrpSpPr>
          <p:cNvPr id="33" name="Group 24">
            <a:extLst>
              <a:ext uri="{FF2B5EF4-FFF2-40B4-BE49-F238E27FC236}">
                <a16:creationId xmlns:a16="http://schemas.microsoft.com/office/drawing/2014/main" id="{817707DF-FD5B-574E-CCD6-D39EF396FED8}"/>
              </a:ext>
            </a:extLst>
          </p:cNvPr>
          <p:cNvGrpSpPr/>
          <p:nvPr/>
        </p:nvGrpSpPr>
        <p:grpSpPr>
          <a:xfrm>
            <a:off x="6714227" y="3534622"/>
            <a:ext cx="849460" cy="756542"/>
            <a:chOff x="0" y="43144"/>
            <a:chExt cx="1132614" cy="1008722"/>
          </a:xfrm>
        </p:grpSpPr>
        <p:grpSp>
          <p:nvGrpSpPr>
            <p:cNvPr id="34" name="Group 25">
              <a:extLst>
                <a:ext uri="{FF2B5EF4-FFF2-40B4-BE49-F238E27FC236}">
                  <a16:creationId xmlns:a16="http://schemas.microsoft.com/office/drawing/2014/main" id="{0F0DEF6E-52A2-3CB8-9D0E-280E12F6CB92}"/>
                </a:ext>
              </a:extLst>
            </p:cNvPr>
            <p:cNvGrpSpPr/>
            <p:nvPr/>
          </p:nvGrpSpPr>
          <p:grpSpPr>
            <a:xfrm>
              <a:off x="0" y="43144"/>
              <a:ext cx="1008722" cy="1008722"/>
              <a:chOff x="0" y="0"/>
              <a:chExt cx="812800" cy="812800"/>
            </a:xfrm>
          </p:grpSpPr>
          <p:sp>
            <p:nvSpPr>
              <p:cNvPr id="107" name="Freeform 26">
                <a:extLst>
                  <a:ext uri="{FF2B5EF4-FFF2-40B4-BE49-F238E27FC236}">
                    <a16:creationId xmlns:a16="http://schemas.microsoft.com/office/drawing/2014/main" id="{0DB01581-AEC4-B3AD-FE48-B3FEACF6B85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108" name="TextBox 27">
                <a:extLst>
                  <a:ext uri="{FF2B5EF4-FFF2-40B4-BE49-F238E27FC236}">
                    <a16:creationId xmlns:a16="http://schemas.microsoft.com/office/drawing/2014/main" id="{CF33B0CD-4129-C575-89AE-5966E79FCD35}"/>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35" name="Freeform 28">
              <a:extLst>
                <a:ext uri="{FF2B5EF4-FFF2-40B4-BE49-F238E27FC236}">
                  <a16:creationId xmlns:a16="http://schemas.microsoft.com/office/drawing/2014/main" id="{6672FA33-7C4D-741A-2C8D-FE2D5139BEAD}"/>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36" name="TextBox 29">
              <a:extLst>
                <a:ext uri="{FF2B5EF4-FFF2-40B4-BE49-F238E27FC236}">
                  <a16:creationId xmlns:a16="http://schemas.microsoft.com/office/drawing/2014/main" id="{E2300939-055D-9730-3C60-FD53C0DCA637}"/>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dirty="0">
                  <a:solidFill>
                    <a:srgbClr val="FFFFFF"/>
                  </a:solidFill>
                  <a:latin typeface="League Spartan"/>
                </a:rPr>
                <a:t> made </a:t>
              </a:r>
            </a:p>
            <a:p>
              <a:pPr algn="l">
                <a:lnSpc>
                  <a:spcPts val="1749"/>
                </a:lnSpc>
              </a:pPr>
              <a:r>
                <a:rPr lang="en-US" sz="1495" spc="-74" dirty="0">
                  <a:solidFill>
                    <a:srgbClr val="FFFFFF"/>
                  </a:solidFill>
                  <a:latin typeface="League Spartan"/>
                </a:rPr>
                <a:t>       site</a:t>
              </a:r>
            </a:p>
          </p:txBody>
        </p:sp>
        <p:sp>
          <p:nvSpPr>
            <p:cNvPr id="37" name="TextBox 30">
              <a:extLst>
                <a:ext uri="{FF2B5EF4-FFF2-40B4-BE49-F238E27FC236}">
                  <a16:creationId xmlns:a16="http://schemas.microsoft.com/office/drawing/2014/main" id="{FB34D192-9FFC-5746-B213-42529C3C02FA}"/>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109" name="Group 24">
            <a:extLst>
              <a:ext uri="{FF2B5EF4-FFF2-40B4-BE49-F238E27FC236}">
                <a16:creationId xmlns:a16="http://schemas.microsoft.com/office/drawing/2014/main" id="{AA40BCA2-7FC0-9DFD-B0AD-6969A033612D}"/>
              </a:ext>
            </a:extLst>
          </p:cNvPr>
          <p:cNvGrpSpPr/>
          <p:nvPr/>
        </p:nvGrpSpPr>
        <p:grpSpPr>
          <a:xfrm>
            <a:off x="13043394" y="6121814"/>
            <a:ext cx="849460" cy="756542"/>
            <a:chOff x="0" y="43144"/>
            <a:chExt cx="1132614" cy="1008722"/>
          </a:xfrm>
        </p:grpSpPr>
        <p:grpSp>
          <p:nvGrpSpPr>
            <p:cNvPr id="117" name="Group 25">
              <a:extLst>
                <a:ext uri="{FF2B5EF4-FFF2-40B4-BE49-F238E27FC236}">
                  <a16:creationId xmlns:a16="http://schemas.microsoft.com/office/drawing/2014/main" id="{E1EACC62-A3FC-6A1C-7D2B-C95FF9C87D84}"/>
                </a:ext>
              </a:extLst>
            </p:cNvPr>
            <p:cNvGrpSpPr/>
            <p:nvPr/>
          </p:nvGrpSpPr>
          <p:grpSpPr>
            <a:xfrm>
              <a:off x="0" y="43144"/>
              <a:ext cx="1008722" cy="1008722"/>
              <a:chOff x="0" y="0"/>
              <a:chExt cx="812800" cy="812800"/>
            </a:xfrm>
          </p:grpSpPr>
          <p:sp>
            <p:nvSpPr>
              <p:cNvPr id="121" name="Freeform 26">
                <a:extLst>
                  <a:ext uri="{FF2B5EF4-FFF2-40B4-BE49-F238E27FC236}">
                    <a16:creationId xmlns:a16="http://schemas.microsoft.com/office/drawing/2014/main" id="{CEB42F1B-EDC7-44AA-9C2F-B01F4D6CBBC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122" name="TextBox 27">
                <a:extLst>
                  <a:ext uri="{FF2B5EF4-FFF2-40B4-BE49-F238E27FC236}">
                    <a16:creationId xmlns:a16="http://schemas.microsoft.com/office/drawing/2014/main" id="{6ABD7BE5-98AD-662B-B6B2-5EE3EFDD68AC}"/>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118" name="Freeform 28">
              <a:extLst>
                <a:ext uri="{FF2B5EF4-FFF2-40B4-BE49-F238E27FC236}">
                  <a16:creationId xmlns:a16="http://schemas.microsoft.com/office/drawing/2014/main" id="{5968EDC8-130F-4956-5319-8FA9ACA8C478}"/>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19" name="TextBox 29">
              <a:extLst>
                <a:ext uri="{FF2B5EF4-FFF2-40B4-BE49-F238E27FC236}">
                  <a16:creationId xmlns:a16="http://schemas.microsoft.com/office/drawing/2014/main" id="{01165F1E-6F34-88C1-0BD1-27A0FD136578}"/>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dirty="0">
                  <a:solidFill>
                    <a:srgbClr val="FFFFFF"/>
                  </a:solidFill>
                  <a:latin typeface="League Spartan"/>
                </a:rPr>
                <a:t> made </a:t>
              </a:r>
            </a:p>
            <a:p>
              <a:pPr algn="l">
                <a:lnSpc>
                  <a:spcPts val="1749"/>
                </a:lnSpc>
              </a:pPr>
              <a:r>
                <a:rPr lang="en-US" sz="1495" spc="-74" dirty="0">
                  <a:solidFill>
                    <a:srgbClr val="FFFFFF"/>
                  </a:solidFill>
                  <a:latin typeface="League Spartan"/>
                </a:rPr>
                <a:t>       site</a:t>
              </a:r>
            </a:p>
          </p:txBody>
        </p:sp>
        <p:sp>
          <p:nvSpPr>
            <p:cNvPr id="120" name="TextBox 30">
              <a:extLst>
                <a:ext uri="{FF2B5EF4-FFF2-40B4-BE49-F238E27FC236}">
                  <a16:creationId xmlns:a16="http://schemas.microsoft.com/office/drawing/2014/main" id="{7F9501BB-AE37-427B-2EE3-9E6249C7EE1F}"/>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sp>
        <p:nvSpPr>
          <p:cNvPr id="128" name="Freeform 23">
            <a:extLst>
              <a:ext uri="{FF2B5EF4-FFF2-40B4-BE49-F238E27FC236}">
                <a16:creationId xmlns:a16="http://schemas.microsoft.com/office/drawing/2014/main" id="{E24D756B-DC41-BFBF-403A-F4F761A48D13}"/>
              </a:ext>
            </a:extLst>
          </p:cNvPr>
          <p:cNvSpPr/>
          <p:nvPr/>
        </p:nvSpPr>
        <p:spPr>
          <a:xfrm flipH="1">
            <a:off x="12538802" y="6239841"/>
            <a:ext cx="424791" cy="647188"/>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144" name="Freeform 93">
            <a:extLst>
              <a:ext uri="{FF2B5EF4-FFF2-40B4-BE49-F238E27FC236}">
                <a16:creationId xmlns:a16="http://schemas.microsoft.com/office/drawing/2014/main" id="{441FB301-2087-4B21-791C-A36BE59E78A8}"/>
              </a:ext>
            </a:extLst>
          </p:cNvPr>
          <p:cNvSpPr/>
          <p:nvPr/>
        </p:nvSpPr>
        <p:spPr>
          <a:xfrm>
            <a:off x="11650203" y="8937707"/>
            <a:ext cx="522003" cy="573057"/>
          </a:xfrm>
          <a:custGeom>
            <a:avLst/>
            <a:gdLst/>
            <a:ahLst/>
            <a:cxnLst/>
            <a:rect l="l" t="t" r="r" b="b"/>
            <a:pathLst>
              <a:path w="522003" h="573057">
                <a:moveTo>
                  <a:pt x="0" y="0"/>
                </a:moveTo>
                <a:lnTo>
                  <a:pt x="522003" y="0"/>
                </a:lnTo>
                <a:lnTo>
                  <a:pt x="522003" y="573057"/>
                </a:lnTo>
                <a:lnTo>
                  <a:pt x="0" y="573057"/>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146" name="Freeform 93">
            <a:extLst>
              <a:ext uri="{FF2B5EF4-FFF2-40B4-BE49-F238E27FC236}">
                <a16:creationId xmlns:a16="http://schemas.microsoft.com/office/drawing/2014/main" id="{7753706E-4480-CD96-C323-1F25351331CC}"/>
              </a:ext>
            </a:extLst>
          </p:cNvPr>
          <p:cNvSpPr/>
          <p:nvPr/>
        </p:nvSpPr>
        <p:spPr>
          <a:xfrm>
            <a:off x="8505229" y="8889581"/>
            <a:ext cx="522003" cy="573057"/>
          </a:xfrm>
          <a:custGeom>
            <a:avLst/>
            <a:gdLst/>
            <a:ahLst/>
            <a:cxnLst/>
            <a:rect l="l" t="t" r="r" b="b"/>
            <a:pathLst>
              <a:path w="522003" h="573057">
                <a:moveTo>
                  <a:pt x="0" y="0"/>
                </a:moveTo>
                <a:lnTo>
                  <a:pt x="522003" y="0"/>
                </a:lnTo>
                <a:lnTo>
                  <a:pt x="522003" y="573057"/>
                </a:lnTo>
                <a:lnTo>
                  <a:pt x="0" y="573057"/>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grpSp>
        <p:nvGrpSpPr>
          <p:cNvPr id="147" name="Group 39">
            <a:extLst>
              <a:ext uri="{FF2B5EF4-FFF2-40B4-BE49-F238E27FC236}">
                <a16:creationId xmlns:a16="http://schemas.microsoft.com/office/drawing/2014/main" id="{4A93829A-FE2F-9AD7-B104-9FCB408BF1D4}"/>
              </a:ext>
            </a:extLst>
          </p:cNvPr>
          <p:cNvGrpSpPr/>
          <p:nvPr/>
        </p:nvGrpSpPr>
        <p:grpSpPr>
          <a:xfrm>
            <a:off x="7681396" y="8859074"/>
            <a:ext cx="839876" cy="634435"/>
            <a:chOff x="0" y="0"/>
            <a:chExt cx="1119835" cy="845912"/>
          </a:xfrm>
        </p:grpSpPr>
        <p:grpSp>
          <p:nvGrpSpPr>
            <p:cNvPr id="148" name="Group 40">
              <a:extLst>
                <a:ext uri="{FF2B5EF4-FFF2-40B4-BE49-F238E27FC236}">
                  <a16:creationId xmlns:a16="http://schemas.microsoft.com/office/drawing/2014/main" id="{C5A04B0C-9CA1-E7A6-083A-F4A9B94610C6}"/>
                </a:ext>
              </a:extLst>
            </p:cNvPr>
            <p:cNvGrpSpPr/>
            <p:nvPr/>
          </p:nvGrpSpPr>
          <p:grpSpPr>
            <a:xfrm>
              <a:off x="0" y="371470"/>
              <a:ext cx="1119835" cy="474442"/>
              <a:chOff x="0" y="-28575"/>
              <a:chExt cx="831609" cy="352329"/>
            </a:xfrm>
          </p:grpSpPr>
          <p:sp>
            <p:nvSpPr>
              <p:cNvPr id="151" name="Freeform 41">
                <a:extLst>
                  <a:ext uri="{FF2B5EF4-FFF2-40B4-BE49-F238E27FC236}">
                    <a16:creationId xmlns:a16="http://schemas.microsoft.com/office/drawing/2014/main" id="{A2C17F67-1818-FBA8-7CE5-B61800C592BA}"/>
                  </a:ext>
                </a:extLst>
              </p:cNvPr>
              <p:cNvSpPr/>
              <p:nvPr/>
            </p:nvSpPr>
            <p:spPr>
              <a:xfrm>
                <a:off x="0" y="0"/>
                <a:ext cx="831609" cy="323754"/>
              </a:xfrm>
              <a:custGeom>
                <a:avLst/>
                <a:gdLst/>
                <a:ahLst/>
                <a:cxnLst/>
                <a:rect l="l" t="t" r="r" b="b"/>
                <a:pathLst>
                  <a:path w="831609" h="323754">
                    <a:moveTo>
                      <a:pt x="161877" y="0"/>
                    </a:moveTo>
                    <a:lnTo>
                      <a:pt x="669732" y="0"/>
                    </a:lnTo>
                    <a:cubicBezTo>
                      <a:pt x="712665" y="0"/>
                      <a:pt x="753839" y="17055"/>
                      <a:pt x="784197" y="47413"/>
                    </a:cubicBezTo>
                    <a:cubicBezTo>
                      <a:pt x="814555" y="77771"/>
                      <a:pt x="831609" y="118945"/>
                      <a:pt x="831609" y="161877"/>
                    </a:cubicBezTo>
                    <a:lnTo>
                      <a:pt x="831609" y="161877"/>
                    </a:lnTo>
                    <a:cubicBezTo>
                      <a:pt x="831609" y="204810"/>
                      <a:pt x="814555" y="245984"/>
                      <a:pt x="784197" y="276341"/>
                    </a:cubicBezTo>
                    <a:cubicBezTo>
                      <a:pt x="753839" y="306699"/>
                      <a:pt x="712665" y="323754"/>
                      <a:pt x="669732" y="323754"/>
                    </a:cubicBezTo>
                    <a:lnTo>
                      <a:pt x="161877" y="323754"/>
                    </a:lnTo>
                    <a:cubicBezTo>
                      <a:pt x="118945" y="323754"/>
                      <a:pt x="77771" y="306699"/>
                      <a:pt x="47413" y="276341"/>
                    </a:cubicBezTo>
                    <a:cubicBezTo>
                      <a:pt x="17055" y="245984"/>
                      <a:pt x="0" y="204810"/>
                      <a:pt x="0" y="161877"/>
                    </a:cubicBezTo>
                    <a:lnTo>
                      <a:pt x="0" y="161877"/>
                    </a:lnTo>
                    <a:cubicBezTo>
                      <a:pt x="0" y="118945"/>
                      <a:pt x="17055" y="77771"/>
                      <a:pt x="47413" y="47413"/>
                    </a:cubicBezTo>
                    <a:cubicBezTo>
                      <a:pt x="77771" y="17055"/>
                      <a:pt x="118945" y="0"/>
                      <a:pt x="161877" y="0"/>
                    </a:cubicBezTo>
                    <a:close/>
                  </a:path>
                </a:pathLst>
              </a:custGeom>
              <a:solidFill>
                <a:srgbClr val="18B210"/>
              </a:solidFill>
            </p:spPr>
            <p:txBody>
              <a:bodyPr/>
              <a:lstStyle/>
              <a:p>
                <a:endParaRPr lang="en-GB"/>
              </a:p>
            </p:txBody>
          </p:sp>
          <p:sp>
            <p:nvSpPr>
              <p:cNvPr id="159" name="TextBox 42">
                <a:extLst>
                  <a:ext uri="{FF2B5EF4-FFF2-40B4-BE49-F238E27FC236}">
                    <a16:creationId xmlns:a16="http://schemas.microsoft.com/office/drawing/2014/main" id="{BBF4DC50-8FA2-8785-F5E4-FAFEE3872782}"/>
                  </a:ext>
                </a:extLst>
              </p:cNvPr>
              <p:cNvSpPr txBox="1"/>
              <p:nvPr/>
            </p:nvSpPr>
            <p:spPr>
              <a:xfrm>
                <a:off x="0" y="-28575"/>
                <a:ext cx="831609" cy="352329"/>
              </a:xfrm>
              <a:prstGeom prst="rect">
                <a:avLst/>
              </a:prstGeom>
            </p:spPr>
            <p:txBody>
              <a:bodyPr lIns="27376" tIns="27376" rIns="27376" bIns="27376" rtlCol="0" anchor="ctr"/>
              <a:lstStyle/>
              <a:p>
                <a:pPr algn="ctr">
                  <a:lnSpc>
                    <a:spcPts val="1959"/>
                  </a:lnSpc>
                </a:pPr>
                <a:endParaRPr/>
              </a:p>
            </p:txBody>
          </p:sp>
        </p:grpSp>
        <p:sp>
          <p:nvSpPr>
            <p:cNvPr id="149" name="TextBox 43">
              <a:extLst>
                <a:ext uri="{FF2B5EF4-FFF2-40B4-BE49-F238E27FC236}">
                  <a16:creationId xmlns:a16="http://schemas.microsoft.com/office/drawing/2014/main" id="{84C9908A-43F3-B559-3184-88B82732C686}"/>
                </a:ext>
              </a:extLst>
            </p:cNvPr>
            <p:cNvSpPr txBox="1"/>
            <p:nvPr/>
          </p:nvSpPr>
          <p:spPr>
            <a:xfrm>
              <a:off x="28334" y="442006"/>
              <a:ext cx="1063167" cy="343273"/>
            </a:xfrm>
            <a:prstGeom prst="rect">
              <a:avLst/>
            </a:prstGeom>
          </p:spPr>
          <p:txBody>
            <a:bodyPr lIns="0" tIns="0" rIns="0" bIns="0" rtlCol="0" anchor="t">
              <a:spAutoFit/>
            </a:bodyPr>
            <a:lstStyle/>
            <a:p>
              <a:pPr algn="ctr">
                <a:lnSpc>
                  <a:spcPts val="2170"/>
                </a:lnSpc>
                <a:spcBef>
                  <a:spcPct val="0"/>
                </a:spcBef>
              </a:pPr>
              <a:r>
                <a:rPr lang="en-US" sz="1550" dirty="0">
                  <a:solidFill>
                    <a:srgbClr val="F2FBF4"/>
                  </a:solidFill>
                  <a:latin typeface="TAN Nimbus"/>
                </a:rPr>
                <a:t>vegan</a:t>
              </a:r>
            </a:p>
          </p:txBody>
        </p:sp>
        <p:sp>
          <p:nvSpPr>
            <p:cNvPr id="150" name="Freeform 44">
              <a:extLst>
                <a:ext uri="{FF2B5EF4-FFF2-40B4-BE49-F238E27FC236}">
                  <a16:creationId xmlns:a16="http://schemas.microsoft.com/office/drawing/2014/main" id="{F08920F3-46E0-D44C-B1AD-02C2B1F0DECB}"/>
                </a:ext>
              </a:extLst>
            </p:cNvPr>
            <p:cNvSpPr/>
            <p:nvPr/>
          </p:nvSpPr>
          <p:spPr>
            <a:xfrm>
              <a:off x="180716" y="0"/>
              <a:ext cx="758403" cy="457882"/>
            </a:xfrm>
            <a:custGeom>
              <a:avLst/>
              <a:gdLst/>
              <a:ahLst/>
              <a:cxnLst/>
              <a:rect l="l" t="t" r="r" b="b"/>
              <a:pathLst>
                <a:path w="758403" h="457882">
                  <a:moveTo>
                    <a:pt x="0" y="0"/>
                  </a:moveTo>
                  <a:lnTo>
                    <a:pt x="758403" y="0"/>
                  </a:lnTo>
                  <a:lnTo>
                    <a:pt x="758403" y="457882"/>
                  </a:lnTo>
                  <a:lnTo>
                    <a:pt x="0" y="45788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dirty="0"/>
            </a:p>
          </p:txBody>
        </p:sp>
      </p:grpSp>
      <p:pic>
        <p:nvPicPr>
          <p:cNvPr id="23" name="Picture 22" descr="A logo with a black background&#10;&#10;Description automatically generated">
            <a:extLst>
              <a:ext uri="{FF2B5EF4-FFF2-40B4-BE49-F238E27FC236}">
                <a16:creationId xmlns:a16="http://schemas.microsoft.com/office/drawing/2014/main" id="{C807FE4F-9A00-44A1-E6D7-D416F32F9A8E}"/>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6196328" y="2992101"/>
            <a:ext cx="810839" cy="773484"/>
          </a:xfrm>
          <a:prstGeom prst="rect">
            <a:avLst/>
          </a:prstGeom>
        </p:spPr>
      </p:pic>
      <p:sp>
        <p:nvSpPr>
          <p:cNvPr id="69" name="Freeform 23">
            <a:extLst>
              <a:ext uri="{FF2B5EF4-FFF2-40B4-BE49-F238E27FC236}">
                <a16:creationId xmlns:a16="http://schemas.microsoft.com/office/drawing/2014/main" id="{F3D24CE4-77E6-9993-6C37-20AC4F22CB8A}"/>
              </a:ext>
            </a:extLst>
          </p:cNvPr>
          <p:cNvSpPr/>
          <p:nvPr/>
        </p:nvSpPr>
        <p:spPr>
          <a:xfrm flipH="1">
            <a:off x="2398309" y="8785034"/>
            <a:ext cx="424791" cy="647188"/>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grpSp>
        <p:nvGrpSpPr>
          <p:cNvPr id="2" name="Group 39">
            <a:extLst>
              <a:ext uri="{FF2B5EF4-FFF2-40B4-BE49-F238E27FC236}">
                <a16:creationId xmlns:a16="http://schemas.microsoft.com/office/drawing/2014/main" id="{8148DF53-5534-4F91-DBBF-0CB9E67A7AAE}"/>
              </a:ext>
            </a:extLst>
          </p:cNvPr>
          <p:cNvGrpSpPr/>
          <p:nvPr/>
        </p:nvGrpSpPr>
        <p:grpSpPr>
          <a:xfrm>
            <a:off x="8981782" y="3555811"/>
            <a:ext cx="839876" cy="634435"/>
            <a:chOff x="0" y="0"/>
            <a:chExt cx="1119835" cy="845912"/>
          </a:xfrm>
        </p:grpSpPr>
        <p:grpSp>
          <p:nvGrpSpPr>
            <p:cNvPr id="18" name="Group 40">
              <a:extLst>
                <a:ext uri="{FF2B5EF4-FFF2-40B4-BE49-F238E27FC236}">
                  <a16:creationId xmlns:a16="http://schemas.microsoft.com/office/drawing/2014/main" id="{51C5C8D1-435F-9BD6-2910-798884210C1E}"/>
                </a:ext>
              </a:extLst>
            </p:cNvPr>
            <p:cNvGrpSpPr/>
            <p:nvPr/>
          </p:nvGrpSpPr>
          <p:grpSpPr>
            <a:xfrm>
              <a:off x="0" y="371470"/>
              <a:ext cx="1119835" cy="474442"/>
              <a:chOff x="0" y="-28575"/>
              <a:chExt cx="831609" cy="352329"/>
            </a:xfrm>
          </p:grpSpPr>
          <p:sp>
            <p:nvSpPr>
              <p:cNvPr id="21" name="Freeform 41">
                <a:extLst>
                  <a:ext uri="{FF2B5EF4-FFF2-40B4-BE49-F238E27FC236}">
                    <a16:creationId xmlns:a16="http://schemas.microsoft.com/office/drawing/2014/main" id="{5F38A219-EF24-0DDD-B1AE-8F44A2DA7EB6}"/>
                  </a:ext>
                </a:extLst>
              </p:cNvPr>
              <p:cNvSpPr/>
              <p:nvPr/>
            </p:nvSpPr>
            <p:spPr>
              <a:xfrm>
                <a:off x="0" y="0"/>
                <a:ext cx="831609" cy="323754"/>
              </a:xfrm>
              <a:custGeom>
                <a:avLst/>
                <a:gdLst/>
                <a:ahLst/>
                <a:cxnLst/>
                <a:rect l="l" t="t" r="r" b="b"/>
                <a:pathLst>
                  <a:path w="831609" h="323754">
                    <a:moveTo>
                      <a:pt x="161877" y="0"/>
                    </a:moveTo>
                    <a:lnTo>
                      <a:pt x="669732" y="0"/>
                    </a:lnTo>
                    <a:cubicBezTo>
                      <a:pt x="712665" y="0"/>
                      <a:pt x="753839" y="17055"/>
                      <a:pt x="784197" y="47413"/>
                    </a:cubicBezTo>
                    <a:cubicBezTo>
                      <a:pt x="814555" y="77771"/>
                      <a:pt x="831609" y="118945"/>
                      <a:pt x="831609" y="161877"/>
                    </a:cubicBezTo>
                    <a:lnTo>
                      <a:pt x="831609" y="161877"/>
                    </a:lnTo>
                    <a:cubicBezTo>
                      <a:pt x="831609" y="204810"/>
                      <a:pt x="814555" y="245984"/>
                      <a:pt x="784197" y="276341"/>
                    </a:cubicBezTo>
                    <a:cubicBezTo>
                      <a:pt x="753839" y="306699"/>
                      <a:pt x="712665" y="323754"/>
                      <a:pt x="669732" y="323754"/>
                    </a:cubicBezTo>
                    <a:lnTo>
                      <a:pt x="161877" y="323754"/>
                    </a:lnTo>
                    <a:cubicBezTo>
                      <a:pt x="118945" y="323754"/>
                      <a:pt x="77771" y="306699"/>
                      <a:pt x="47413" y="276341"/>
                    </a:cubicBezTo>
                    <a:cubicBezTo>
                      <a:pt x="17055" y="245984"/>
                      <a:pt x="0" y="204810"/>
                      <a:pt x="0" y="161877"/>
                    </a:cubicBezTo>
                    <a:lnTo>
                      <a:pt x="0" y="161877"/>
                    </a:lnTo>
                    <a:cubicBezTo>
                      <a:pt x="0" y="118945"/>
                      <a:pt x="17055" y="77771"/>
                      <a:pt x="47413" y="47413"/>
                    </a:cubicBezTo>
                    <a:cubicBezTo>
                      <a:pt x="77771" y="17055"/>
                      <a:pt x="118945" y="0"/>
                      <a:pt x="161877" y="0"/>
                    </a:cubicBezTo>
                    <a:close/>
                  </a:path>
                </a:pathLst>
              </a:custGeom>
              <a:solidFill>
                <a:srgbClr val="18B210"/>
              </a:solidFill>
            </p:spPr>
            <p:txBody>
              <a:bodyPr/>
              <a:lstStyle/>
              <a:p>
                <a:endParaRPr lang="en-GB"/>
              </a:p>
            </p:txBody>
          </p:sp>
          <p:sp>
            <p:nvSpPr>
              <p:cNvPr id="22" name="TextBox 42">
                <a:extLst>
                  <a:ext uri="{FF2B5EF4-FFF2-40B4-BE49-F238E27FC236}">
                    <a16:creationId xmlns:a16="http://schemas.microsoft.com/office/drawing/2014/main" id="{6F2A8737-0B5E-A28C-5C5F-8DFB1E41A08F}"/>
                  </a:ext>
                </a:extLst>
              </p:cNvPr>
              <p:cNvSpPr txBox="1"/>
              <p:nvPr/>
            </p:nvSpPr>
            <p:spPr>
              <a:xfrm>
                <a:off x="0" y="-28575"/>
                <a:ext cx="831609" cy="352329"/>
              </a:xfrm>
              <a:prstGeom prst="rect">
                <a:avLst/>
              </a:prstGeom>
            </p:spPr>
            <p:txBody>
              <a:bodyPr lIns="27376" tIns="27376" rIns="27376" bIns="27376" rtlCol="0" anchor="ctr"/>
              <a:lstStyle/>
              <a:p>
                <a:pPr algn="ctr">
                  <a:lnSpc>
                    <a:spcPts val="1959"/>
                  </a:lnSpc>
                </a:pPr>
                <a:endParaRPr/>
              </a:p>
            </p:txBody>
          </p:sp>
        </p:grpSp>
        <p:sp>
          <p:nvSpPr>
            <p:cNvPr id="19" name="TextBox 43">
              <a:extLst>
                <a:ext uri="{FF2B5EF4-FFF2-40B4-BE49-F238E27FC236}">
                  <a16:creationId xmlns:a16="http://schemas.microsoft.com/office/drawing/2014/main" id="{8EDBC5E1-28A5-9BBB-FB1E-D37DF7BC491C}"/>
                </a:ext>
              </a:extLst>
            </p:cNvPr>
            <p:cNvSpPr txBox="1"/>
            <p:nvPr/>
          </p:nvSpPr>
          <p:spPr>
            <a:xfrm>
              <a:off x="28334" y="442006"/>
              <a:ext cx="1063167" cy="343273"/>
            </a:xfrm>
            <a:prstGeom prst="rect">
              <a:avLst/>
            </a:prstGeom>
          </p:spPr>
          <p:txBody>
            <a:bodyPr lIns="0" tIns="0" rIns="0" bIns="0" rtlCol="0" anchor="t">
              <a:spAutoFit/>
            </a:bodyPr>
            <a:lstStyle/>
            <a:p>
              <a:pPr algn="ctr">
                <a:lnSpc>
                  <a:spcPts val="2170"/>
                </a:lnSpc>
                <a:spcBef>
                  <a:spcPct val="0"/>
                </a:spcBef>
              </a:pPr>
              <a:r>
                <a:rPr lang="en-US" sz="1550" dirty="0">
                  <a:solidFill>
                    <a:srgbClr val="F2FBF4"/>
                  </a:solidFill>
                  <a:latin typeface="TAN Nimbus"/>
                </a:rPr>
                <a:t>vegan</a:t>
              </a:r>
            </a:p>
          </p:txBody>
        </p:sp>
        <p:sp>
          <p:nvSpPr>
            <p:cNvPr id="20" name="Freeform 44">
              <a:extLst>
                <a:ext uri="{FF2B5EF4-FFF2-40B4-BE49-F238E27FC236}">
                  <a16:creationId xmlns:a16="http://schemas.microsoft.com/office/drawing/2014/main" id="{92303D3D-E638-231F-87AA-9E55F69DE120}"/>
                </a:ext>
              </a:extLst>
            </p:cNvPr>
            <p:cNvSpPr/>
            <p:nvPr/>
          </p:nvSpPr>
          <p:spPr>
            <a:xfrm>
              <a:off x="180716" y="0"/>
              <a:ext cx="758403" cy="457882"/>
            </a:xfrm>
            <a:custGeom>
              <a:avLst/>
              <a:gdLst/>
              <a:ahLst/>
              <a:cxnLst/>
              <a:rect l="l" t="t" r="r" b="b"/>
              <a:pathLst>
                <a:path w="758403" h="457882">
                  <a:moveTo>
                    <a:pt x="0" y="0"/>
                  </a:moveTo>
                  <a:lnTo>
                    <a:pt x="758403" y="0"/>
                  </a:lnTo>
                  <a:lnTo>
                    <a:pt x="758403" y="457882"/>
                  </a:lnTo>
                  <a:lnTo>
                    <a:pt x="0" y="45788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grpSp>
        <p:nvGrpSpPr>
          <p:cNvPr id="31" name="Group 39">
            <a:extLst>
              <a:ext uri="{FF2B5EF4-FFF2-40B4-BE49-F238E27FC236}">
                <a16:creationId xmlns:a16="http://schemas.microsoft.com/office/drawing/2014/main" id="{153D93BE-BF40-F206-A86B-D758891055E4}"/>
              </a:ext>
            </a:extLst>
          </p:cNvPr>
          <p:cNvGrpSpPr/>
          <p:nvPr/>
        </p:nvGrpSpPr>
        <p:grpSpPr>
          <a:xfrm>
            <a:off x="12093464" y="3581332"/>
            <a:ext cx="839876" cy="634435"/>
            <a:chOff x="0" y="0"/>
            <a:chExt cx="1119835" cy="845912"/>
          </a:xfrm>
        </p:grpSpPr>
        <p:grpSp>
          <p:nvGrpSpPr>
            <p:cNvPr id="32" name="Group 40">
              <a:extLst>
                <a:ext uri="{FF2B5EF4-FFF2-40B4-BE49-F238E27FC236}">
                  <a16:creationId xmlns:a16="http://schemas.microsoft.com/office/drawing/2014/main" id="{1777311F-2DD8-8B13-F678-39B0E5941C1A}"/>
                </a:ext>
              </a:extLst>
            </p:cNvPr>
            <p:cNvGrpSpPr/>
            <p:nvPr/>
          </p:nvGrpSpPr>
          <p:grpSpPr>
            <a:xfrm>
              <a:off x="0" y="371470"/>
              <a:ext cx="1119835" cy="474442"/>
              <a:chOff x="0" y="-28575"/>
              <a:chExt cx="831609" cy="352329"/>
            </a:xfrm>
          </p:grpSpPr>
          <p:sp>
            <p:nvSpPr>
              <p:cNvPr id="70" name="Freeform 41">
                <a:extLst>
                  <a:ext uri="{FF2B5EF4-FFF2-40B4-BE49-F238E27FC236}">
                    <a16:creationId xmlns:a16="http://schemas.microsoft.com/office/drawing/2014/main" id="{15AA70CB-740D-B1CA-E777-7BAD5624A689}"/>
                  </a:ext>
                </a:extLst>
              </p:cNvPr>
              <p:cNvSpPr/>
              <p:nvPr/>
            </p:nvSpPr>
            <p:spPr>
              <a:xfrm>
                <a:off x="0" y="0"/>
                <a:ext cx="831609" cy="323754"/>
              </a:xfrm>
              <a:custGeom>
                <a:avLst/>
                <a:gdLst/>
                <a:ahLst/>
                <a:cxnLst/>
                <a:rect l="l" t="t" r="r" b="b"/>
                <a:pathLst>
                  <a:path w="831609" h="323754">
                    <a:moveTo>
                      <a:pt x="161877" y="0"/>
                    </a:moveTo>
                    <a:lnTo>
                      <a:pt x="669732" y="0"/>
                    </a:lnTo>
                    <a:cubicBezTo>
                      <a:pt x="712665" y="0"/>
                      <a:pt x="753839" y="17055"/>
                      <a:pt x="784197" y="47413"/>
                    </a:cubicBezTo>
                    <a:cubicBezTo>
                      <a:pt x="814555" y="77771"/>
                      <a:pt x="831609" y="118945"/>
                      <a:pt x="831609" y="161877"/>
                    </a:cubicBezTo>
                    <a:lnTo>
                      <a:pt x="831609" y="161877"/>
                    </a:lnTo>
                    <a:cubicBezTo>
                      <a:pt x="831609" y="204810"/>
                      <a:pt x="814555" y="245984"/>
                      <a:pt x="784197" y="276341"/>
                    </a:cubicBezTo>
                    <a:cubicBezTo>
                      <a:pt x="753839" y="306699"/>
                      <a:pt x="712665" y="323754"/>
                      <a:pt x="669732" y="323754"/>
                    </a:cubicBezTo>
                    <a:lnTo>
                      <a:pt x="161877" y="323754"/>
                    </a:lnTo>
                    <a:cubicBezTo>
                      <a:pt x="118945" y="323754"/>
                      <a:pt x="77771" y="306699"/>
                      <a:pt x="47413" y="276341"/>
                    </a:cubicBezTo>
                    <a:cubicBezTo>
                      <a:pt x="17055" y="245984"/>
                      <a:pt x="0" y="204810"/>
                      <a:pt x="0" y="161877"/>
                    </a:cubicBezTo>
                    <a:lnTo>
                      <a:pt x="0" y="161877"/>
                    </a:lnTo>
                    <a:cubicBezTo>
                      <a:pt x="0" y="118945"/>
                      <a:pt x="17055" y="77771"/>
                      <a:pt x="47413" y="47413"/>
                    </a:cubicBezTo>
                    <a:cubicBezTo>
                      <a:pt x="77771" y="17055"/>
                      <a:pt x="118945" y="0"/>
                      <a:pt x="161877" y="0"/>
                    </a:cubicBezTo>
                    <a:close/>
                  </a:path>
                </a:pathLst>
              </a:custGeom>
              <a:solidFill>
                <a:srgbClr val="18B210"/>
              </a:solidFill>
            </p:spPr>
            <p:txBody>
              <a:bodyPr/>
              <a:lstStyle/>
              <a:p>
                <a:endParaRPr lang="en-GB"/>
              </a:p>
            </p:txBody>
          </p:sp>
          <p:sp>
            <p:nvSpPr>
              <p:cNvPr id="71" name="TextBox 42">
                <a:extLst>
                  <a:ext uri="{FF2B5EF4-FFF2-40B4-BE49-F238E27FC236}">
                    <a16:creationId xmlns:a16="http://schemas.microsoft.com/office/drawing/2014/main" id="{9F36FD54-29AB-3B65-2E56-49E1FF0C1EC1}"/>
                  </a:ext>
                </a:extLst>
              </p:cNvPr>
              <p:cNvSpPr txBox="1"/>
              <p:nvPr/>
            </p:nvSpPr>
            <p:spPr>
              <a:xfrm>
                <a:off x="0" y="-28575"/>
                <a:ext cx="831609" cy="352329"/>
              </a:xfrm>
              <a:prstGeom prst="rect">
                <a:avLst/>
              </a:prstGeom>
            </p:spPr>
            <p:txBody>
              <a:bodyPr lIns="27376" tIns="27376" rIns="27376" bIns="27376" rtlCol="0" anchor="ctr"/>
              <a:lstStyle/>
              <a:p>
                <a:pPr algn="ctr">
                  <a:lnSpc>
                    <a:spcPts val="1959"/>
                  </a:lnSpc>
                </a:pPr>
                <a:endParaRPr/>
              </a:p>
            </p:txBody>
          </p:sp>
        </p:grpSp>
        <p:sp>
          <p:nvSpPr>
            <p:cNvPr id="38" name="TextBox 43">
              <a:extLst>
                <a:ext uri="{FF2B5EF4-FFF2-40B4-BE49-F238E27FC236}">
                  <a16:creationId xmlns:a16="http://schemas.microsoft.com/office/drawing/2014/main" id="{3A45A66F-F8DA-D333-B87B-EFEA60397AB3}"/>
                </a:ext>
              </a:extLst>
            </p:cNvPr>
            <p:cNvSpPr txBox="1"/>
            <p:nvPr/>
          </p:nvSpPr>
          <p:spPr>
            <a:xfrm>
              <a:off x="28334" y="442006"/>
              <a:ext cx="1063167" cy="343273"/>
            </a:xfrm>
            <a:prstGeom prst="rect">
              <a:avLst/>
            </a:prstGeom>
          </p:spPr>
          <p:txBody>
            <a:bodyPr lIns="0" tIns="0" rIns="0" bIns="0" rtlCol="0" anchor="t">
              <a:spAutoFit/>
            </a:bodyPr>
            <a:lstStyle/>
            <a:p>
              <a:pPr algn="ctr">
                <a:lnSpc>
                  <a:spcPts val="2170"/>
                </a:lnSpc>
                <a:spcBef>
                  <a:spcPct val="0"/>
                </a:spcBef>
              </a:pPr>
              <a:r>
                <a:rPr lang="en-US" sz="1550" dirty="0">
                  <a:solidFill>
                    <a:srgbClr val="F2FBF4"/>
                  </a:solidFill>
                  <a:latin typeface="TAN Nimbus"/>
                </a:rPr>
                <a:t>vegan</a:t>
              </a:r>
            </a:p>
          </p:txBody>
        </p:sp>
        <p:sp>
          <p:nvSpPr>
            <p:cNvPr id="68" name="Freeform 44">
              <a:extLst>
                <a:ext uri="{FF2B5EF4-FFF2-40B4-BE49-F238E27FC236}">
                  <a16:creationId xmlns:a16="http://schemas.microsoft.com/office/drawing/2014/main" id="{CE457D9D-FE43-9053-1980-E7BE2F9AB3BB}"/>
                </a:ext>
              </a:extLst>
            </p:cNvPr>
            <p:cNvSpPr/>
            <p:nvPr/>
          </p:nvSpPr>
          <p:spPr>
            <a:xfrm>
              <a:off x="180716" y="0"/>
              <a:ext cx="758403" cy="457882"/>
            </a:xfrm>
            <a:custGeom>
              <a:avLst/>
              <a:gdLst/>
              <a:ahLst/>
              <a:cxnLst/>
              <a:rect l="l" t="t" r="r" b="b"/>
              <a:pathLst>
                <a:path w="758403" h="457882">
                  <a:moveTo>
                    <a:pt x="0" y="0"/>
                  </a:moveTo>
                  <a:lnTo>
                    <a:pt x="758403" y="0"/>
                  </a:lnTo>
                  <a:lnTo>
                    <a:pt x="758403" y="457882"/>
                  </a:lnTo>
                  <a:lnTo>
                    <a:pt x="0" y="45788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sp>
        <p:nvSpPr>
          <p:cNvPr id="73" name="Freeform 23">
            <a:extLst>
              <a:ext uri="{FF2B5EF4-FFF2-40B4-BE49-F238E27FC236}">
                <a16:creationId xmlns:a16="http://schemas.microsoft.com/office/drawing/2014/main" id="{5BE431E4-F17B-453B-DB1D-1656F44E044A}"/>
              </a:ext>
            </a:extLst>
          </p:cNvPr>
          <p:cNvSpPr/>
          <p:nvPr/>
        </p:nvSpPr>
        <p:spPr>
          <a:xfrm flipH="1">
            <a:off x="11565428" y="3568579"/>
            <a:ext cx="424791" cy="647188"/>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grpSp>
        <p:nvGrpSpPr>
          <p:cNvPr id="74" name="Group 39">
            <a:extLst>
              <a:ext uri="{FF2B5EF4-FFF2-40B4-BE49-F238E27FC236}">
                <a16:creationId xmlns:a16="http://schemas.microsoft.com/office/drawing/2014/main" id="{B8BE51DC-47C7-C038-B3A0-BB2522E579C1}"/>
              </a:ext>
            </a:extLst>
          </p:cNvPr>
          <p:cNvGrpSpPr/>
          <p:nvPr/>
        </p:nvGrpSpPr>
        <p:grpSpPr>
          <a:xfrm>
            <a:off x="15731460" y="3673623"/>
            <a:ext cx="839876" cy="634435"/>
            <a:chOff x="0" y="0"/>
            <a:chExt cx="1119835" cy="845912"/>
          </a:xfrm>
        </p:grpSpPr>
        <p:grpSp>
          <p:nvGrpSpPr>
            <p:cNvPr id="75" name="Group 40">
              <a:extLst>
                <a:ext uri="{FF2B5EF4-FFF2-40B4-BE49-F238E27FC236}">
                  <a16:creationId xmlns:a16="http://schemas.microsoft.com/office/drawing/2014/main" id="{50EC2620-2FD2-7EBC-CE2D-9D36B4A624A5}"/>
                </a:ext>
              </a:extLst>
            </p:cNvPr>
            <p:cNvGrpSpPr/>
            <p:nvPr/>
          </p:nvGrpSpPr>
          <p:grpSpPr>
            <a:xfrm>
              <a:off x="0" y="371470"/>
              <a:ext cx="1119835" cy="474442"/>
              <a:chOff x="0" y="-28575"/>
              <a:chExt cx="831609" cy="352329"/>
            </a:xfrm>
          </p:grpSpPr>
          <p:sp>
            <p:nvSpPr>
              <p:cNvPr id="80" name="Freeform 41">
                <a:extLst>
                  <a:ext uri="{FF2B5EF4-FFF2-40B4-BE49-F238E27FC236}">
                    <a16:creationId xmlns:a16="http://schemas.microsoft.com/office/drawing/2014/main" id="{8C97972B-F450-EABA-65E1-191FB68050C6}"/>
                  </a:ext>
                </a:extLst>
              </p:cNvPr>
              <p:cNvSpPr/>
              <p:nvPr/>
            </p:nvSpPr>
            <p:spPr>
              <a:xfrm>
                <a:off x="0" y="0"/>
                <a:ext cx="831609" cy="323754"/>
              </a:xfrm>
              <a:custGeom>
                <a:avLst/>
                <a:gdLst/>
                <a:ahLst/>
                <a:cxnLst/>
                <a:rect l="l" t="t" r="r" b="b"/>
                <a:pathLst>
                  <a:path w="831609" h="323754">
                    <a:moveTo>
                      <a:pt x="161877" y="0"/>
                    </a:moveTo>
                    <a:lnTo>
                      <a:pt x="669732" y="0"/>
                    </a:lnTo>
                    <a:cubicBezTo>
                      <a:pt x="712665" y="0"/>
                      <a:pt x="753839" y="17055"/>
                      <a:pt x="784197" y="47413"/>
                    </a:cubicBezTo>
                    <a:cubicBezTo>
                      <a:pt x="814555" y="77771"/>
                      <a:pt x="831609" y="118945"/>
                      <a:pt x="831609" y="161877"/>
                    </a:cubicBezTo>
                    <a:lnTo>
                      <a:pt x="831609" y="161877"/>
                    </a:lnTo>
                    <a:cubicBezTo>
                      <a:pt x="831609" y="204810"/>
                      <a:pt x="814555" y="245984"/>
                      <a:pt x="784197" y="276341"/>
                    </a:cubicBezTo>
                    <a:cubicBezTo>
                      <a:pt x="753839" y="306699"/>
                      <a:pt x="712665" y="323754"/>
                      <a:pt x="669732" y="323754"/>
                    </a:cubicBezTo>
                    <a:lnTo>
                      <a:pt x="161877" y="323754"/>
                    </a:lnTo>
                    <a:cubicBezTo>
                      <a:pt x="118945" y="323754"/>
                      <a:pt x="77771" y="306699"/>
                      <a:pt x="47413" y="276341"/>
                    </a:cubicBezTo>
                    <a:cubicBezTo>
                      <a:pt x="17055" y="245984"/>
                      <a:pt x="0" y="204810"/>
                      <a:pt x="0" y="161877"/>
                    </a:cubicBezTo>
                    <a:lnTo>
                      <a:pt x="0" y="161877"/>
                    </a:lnTo>
                    <a:cubicBezTo>
                      <a:pt x="0" y="118945"/>
                      <a:pt x="17055" y="77771"/>
                      <a:pt x="47413" y="47413"/>
                    </a:cubicBezTo>
                    <a:cubicBezTo>
                      <a:pt x="77771" y="17055"/>
                      <a:pt x="118945" y="0"/>
                      <a:pt x="161877" y="0"/>
                    </a:cubicBezTo>
                    <a:close/>
                  </a:path>
                </a:pathLst>
              </a:custGeom>
              <a:solidFill>
                <a:srgbClr val="18B210"/>
              </a:solidFill>
            </p:spPr>
            <p:txBody>
              <a:bodyPr/>
              <a:lstStyle/>
              <a:p>
                <a:endParaRPr lang="en-GB"/>
              </a:p>
            </p:txBody>
          </p:sp>
          <p:sp>
            <p:nvSpPr>
              <p:cNvPr id="94" name="TextBox 42">
                <a:extLst>
                  <a:ext uri="{FF2B5EF4-FFF2-40B4-BE49-F238E27FC236}">
                    <a16:creationId xmlns:a16="http://schemas.microsoft.com/office/drawing/2014/main" id="{66FB1DD8-0B3B-11F1-6829-18DDA064CCF5}"/>
                  </a:ext>
                </a:extLst>
              </p:cNvPr>
              <p:cNvSpPr txBox="1"/>
              <p:nvPr/>
            </p:nvSpPr>
            <p:spPr>
              <a:xfrm>
                <a:off x="0" y="-28575"/>
                <a:ext cx="831609" cy="352329"/>
              </a:xfrm>
              <a:prstGeom prst="rect">
                <a:avLst/>
              </a:prstGeom>
            </p:spPr>
            <p:txBody>
              <a:bodyPr lIns="27376" tIns="27376" rIns="27376" bIns="27376" rtlCol="0" anchor="ctr"/>
              <a:lstStyle/>
              <a:p>
                <a:pPr algn="ctr">
                  <a:lnSpc>
                    <a:spcPts val="1959"/>
                  </a:lnSpc>
                </a:pPr>
                <a:endParaRPr/>
              </a:p>
            </p:txBody>
          </p:sp>
        </p:grpSp>
        <p:sp>
          <p:nvSpPr>
            <p:cNvPr id="76" name="TextBox 43">
              <a:extLst>
                <a:ext uri="{FF2B5EF4-FFF2-40B4-BE49-F238E27FC236}">
                  <a16:creationId xmlns:a16="http://schemas.microsoft.com/office/drawing/2014/main" id="{31902B37-83CB-8348-E1E3-321C05EB6945}"/>
                </a:ext>
              </a:extLst>
            </p:cNvPr>
            <p:cNvSpPr txBox="1"/>
            <p:nvPr/>
          </p:nvSpPr>
          <p:spPr>
            <a:xfrm>
              <a:off x="28334" y="442006"/>
              <a:ext cx="1063167" cy="343273"/>
            </a:xfrm>
            <a:prstGeom prst="rect">
              <a:avLst/>
            </a:prstGeom>
          </p:spPr>
          <p:txBody>
            <a:bodyPr lIns="0" tIns="0" rIns="0" bIns="0" rtlCol="0" anchor="t">
              <a:spAutoFit/>
            </a:bodyPr>
            <a:lstStyle/>
            <a:p>
              <a:pPr algn="ctr">
                <a:lnSpc>
                  <a:spcPts val="2170"/>
                </a:lnSpc>
                <a:spcBef>
                  <a:spcPct val="0"/>
                </a:spcBef>
              </a:pPr>
              <a:r>
                <a:rPr lang="en-US" sz="1550" dirty="0">
                  <a:solidFill>
                    <a:srgbClr val="F2FBF4"/>
                  </a:solidFill>
                  <a:latin typeface="TAN Nimbus"/>
                </a:rPr>
                <a:t>vegan</a:t>
              </a:r>
            </a:p>
          </p:txBody>
        </p:sp>
        <p:sp>
          <p:nvSpPr>
            <p:cNvPr id="77" name="Freeform 44">
              <a:extLst>
                <a:ext uri="{FF2B5EF4-FFF2-40B4-BE49-F238E27FC236}">
                  <a16:creationId xmlns:a16="http://schemas.microsoft.com/office/drawing/2014/main" id="{4631407F-8D6A-FF60-24C7-ADE0070547F9}"/>
                </a:ext>
              </a:extLst>
            </p:cNvPr>
            <p:cNvSpPr/>
            <p:nvPr/>
          </p:nvSpPr>
          <p:spPr>
            <a:xfrm>
              <a:off x="180716" y="0"/>
              <a:ext cx="758403" cy="457882"/>
            </a:xfrm>
            <a:custGeom>
              <a:avLst/>
              <a:gdLst/>
              <a:ahLst/>
              <a:cxnLst/>
              <a:rect l="l" t="t" r="r" b="b"/>
              <a:pathLst>
                <a:path w="758403" h="457882">
                  <a:moveTo>
                    <a:pt x="0" y="0"/>
                  </a:moveTo>
                  <a:lnTo>
                    <a:pt x="758403" y="0"/>
                  </a:lnTo>
                  <a:lnTo>
                    <a:pt x="758403" y="457882"/>
                  </a:lnTo>
                  <a:lnTo>
                    <a:pt x="0" y="45788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spTree>
    <p:extLst>
      <p:ext uri="{BB962C8B-B14F-4D97-AF65-F5344CB8AC3E}">
        <p14:creationId xmlns:p14="http://schemas.microsoft.com/office/powerpoint/2010/main" val="15161793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d4fce54-b708-4620-8160-9cec8758ccdd">
      <Terms xmlns="http://schemas.microsoft.com/office/infopath/2007/PartnerControls"/>
    </lcf76f155ced4ddcb4097134ff3c332f>
    <TaxCatchAll xmlns="d09f1efa-d521-4178-98fe-58ad62d8b10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9DEB6E874D7344CB839FFE3FBC5034C" ma:contentTypeVersion="14" ma:contentTypeDescription="Create a new document." ma:contentTypeScope="" ma:versionID="bcf8f90802f058d2dcd2ee19b1de1634">
  <xsd:schema xmlns:xsd="http://www.w3.org/2001/XMLSchema" xmlns:xs="http://www.w3.org/2001/XMLSchema" xmlns:p="http://schemas.microsoft.com/office/2006/metadata/properties" xmlns:ns2="8d4fce54-b708-4620-8160-9cec8758ccdd" xmlns:ns3="d09f1efa-d521-4178-98fe-58ad62d8b10d" targetNamespace="http://schemas.microsoft.com/office/2006/metadata/properties" ma:root="true" ma:fieldsID="1434f131083a38d59a2b043eaa50485f" ns2:_="" ns3:_="">
    <xsd:import namespace="8d4fce54-b708-4620-8160-9cec8758ccdd"/>
    <xsd:import namespace="d09f1efa-d521-4178-98fe-58ad62d8b10d"/>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bjectDetectorVersions" minOccurs="0"/>
                <xsd:element ref="ns2:MediaServiceOCR" minOccurs="0"/>
                <xsd:element ref="ns2:MediaServiceSearchProperties" minOccurs="0"/>
                <xsd:element ref="ns3:SharedWithUsers" minOccurs="0"/>
                <xsd:element ref="ns3:SharedWithDetail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4fce54-b708-4620-8160-9cec8758ccd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a60fa401-c735-472c-b85f-e3677d3c5b3f"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09f1efa-d521-4178-98fe-58ad62d8b10d"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8f77d1e4-dae1-403a-8239-4f107153cd7e}" ma:internalName="TaxCatchAll" ma:showField="CatchAllData" ma:web="d09f1efa-d521-4178-98fe-58ad62d8b10d">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C51A84E-8596-453E-AC24-822B7785F912}">
  <ds:schemaRefs>
    <ds:schemaRef ds:uri="d09f1efa-d521-4178-98fe-58ad62d8b10d"/>
    <ds:schemaRef ds:uri="http://purl.org/dc/dcmitype/"/>
    <ds:schemaRef ds:uri="http://schemas.microsoft.com/office/infopath/2007/PartnerControls"/>
    <ds:schemaRef ds:uri="http://schemas.openxmlformats.org/package/2006/metadata/core-properties"/>
    <ds:schemaRef ds:uri="http://purl.org/dc/elements/1.1/"/>
    <ds:schemaRef ds:uri="http://schemas.microsoft.com/office/2006/documentManagement/types"/>
    <ds:schemaRef ds:uri="http://purl.org/dc/terms/"/>
    <ds:schemaRef ds:uri="8d4fce54-b708-4620-8160-9cec8758ccdd"/>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53F9870F-5B3D-4FA8-8310-D506C901FFE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4fce54-b708-4620-8160-9cec8758ccdd"/>
    <ds:schemaRef ds:uri="d09f1efa-d521-4178-98fe-58ad62d8b10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A40F742-1C66-4AA3-905C-B3FC47F03A4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462</TotalTime>
  <Words>1723</Words>
  <Application>Microsoft Office PowerPoint</Application>
  <PresentationFormat>Custom</PresentationFormat>
  <Paragraphs>365</Paragraphs>
  <Slides>4</Slides>
  <Notes>2</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ONE</dc:title>
  <dc:creator>Ella Bowden</dc:creator>
  <cp:lastModifiedBy>Meg Webley</cp:lastModifiedBy>
  <cp:revision>374</cp:revision>
  <dcterms:created xsi:type="dcterms:W3CDTF">2006-08-16T00:00:00Z</dcterms:created>
  <dcterms:modified xsi:type="dcterms:W3CDTF">2026-09-15T12:06:41Z</dcterms:modified>
  <dc:identifier>DAGF9D2QlfU</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0x010100C9DEB6E874D7344CB839FFE3FBC5034C</vt:lpwstr>
  </property>
  <property fmtid="{D5CDD505-2E9C-101B-9397-08002B2CF9AE}" pid="3" name="MediaServiceImageTags">
    <vt:lpwstr/>
  </property>
</Properties>
</file>